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9"/>
  </p:notesMasterIdLst>
  <p:sldIdLst>
    <p:sldId id="256" r:id="rId2"/>
    <p:sldId id="257" r:id="rId3"/>
    <p:sldId id="342" r:id="rId4"/>
    <p:sldId id="258" r:id="rId5"/>
    <p:sldId id="260" r:id="rId6"/>
    <p:sldId id="261" r:id="rId7"/>
    <p:sldId id="278" r:id="rId8"/>
    <p:sldId id="279" r:id="rId9"/>
    <p:sldId id="262" r:id="rId10"/>
    <p:sldId id="264" r:id="rId11"/>
    <p:sldId id="265" r:id="rId12"/>
    <p:sldId id="266" r:id="rId13"/>
    <p:sldId id="268" r:id="rId14"/>
    <p:sldId id="269" r:id="rId15"/>
    <p:sldId id="267" r:id="rId16"/>
    <p:sldId id="270" r:id="rId17"/>
    <p:sldId id="274" r:id="rId18"/>
    <p:sldId id="271" r:id="rId19"/>
    <p:sldId id="272" r:id="rId20"/>
    <p:sldId id="273" r:id="rId21"/>
    <p:sldId id="283" r:id="rId22"/>
    <p:sldId id="275" r:id="rId23"/>
    <p:sldId id="284" r:id="rId24"/>
    <p:sldId id="285" r:id="rId25"/>
    <p:sldId id="286" r:id="rId26"/>
    <p:sldId id="287" r:id="rId27"/>
    <p:sldId id="276" r:id="rId28"/>
    <p:sldId id="290" r:id="rId29"/>
    <p:sldId id="425" r:id="rId30"/>
    <p:sldId id="428" r:id="rId31"/>
    <p:sldId id="423" r:id="rId32"/>
    <p:sldId id="332" r:id="rId33"/>
    <p:sldId id="441" r:id="rId34"/>
    <p:sldId id="426" r:id="rId35"/>
    <p:sldId id="424" r:id="rId36"/>
    <p:sldId id="345" r:id="rId37"/>
    <p:sldId id="327" r:id="rId38"/>
    <p:sldId id="356" r:id="rId39"/>
    <p:sldId id="443" r:id="rId40"/>
    <p:sldId id="307" r:id="rId41"/>
    <p:sldId id="308" r:id="rId42"/>
    <p:sldId id="309" r:id="rId43"/>
    <p:sldId id="310" r:id="rId44"/>
    <p:sldId id="311" r:id="rId45"/>
    <p:sldId id="331" r:id="rId46"/>
    <p:sldId id="313" r:id="rId47"/>
    <p:sldId id="357" r:id="rId48"/>
    <p:sldId id="346" r:id="rId49"/>
    <p:sldId id="430" r:id="rId50"/>
    <p:sldId id="431" r:id="rId51"/>
    <p:sldId id="412" r:id="rId52"/>
    <p:sldId id="413" r:id="rId53"/>
    <p:sldId id="445" r:id="rId54"/>
    <p:sldId id="500" r:id="rId55"/>
    <p:sldId id="508" r:id="rId56"/>
    <p:sldId id="501" r:id="rId57"/>
    <p:sldId id="502" r:id="rId58"/>
    <p:sldId id="415" r:id="rId59"/>
    <p:sldId id="416" r:id="rId60"/>
    <p:sldId id="490" r:id="rId61"/>
    <p:sldId id="446" r:id="rId62"/>
    <p:sldId id="491" r:id="rId63"/>
    <p:sldId id="493" r:id="rId64"/>
    <p:sldId id="494" r:id="rId65"/>
    <p:sldId id="503" r:id="rId66"/>
    <p:sldId id="498" r:id="rId67"/>
    <p:sldId id="495" r:id="rId68"/>
    <p:sldId id="496" r:id="rId69"/>
    <p:sldId id="497" r:id="rId70"/>
    <p:sldId id="504" r:id="rId71"/>
    <p:sldId id="507" r:id="rId72"/>
    <p:sldId id="505" r:id="rId73"/>
    <p:sldId id="506" r:id="rId74"/>
    <p:sldId id="349" r:id="rId75"/>
    <p:sldId id="316" r:id="rId76"/>
    <p:sldId id="350" r:id="rId77"/>
    <p:sldId id="317" r:id="rId78"/>
    <p:sldId id="523" r:id="rId79"/>
    <p:sldId id="513" r:id="rId80"/>
    <p:sldId id="390" r:id="rId81"/>
    <p:sldId id="319" r:id="rId82"/>
    <p:sldId id="320" r:id="rId83"/>
    <p:sldId id="321" r:id="rId84"/>
    <p:sldId id="351" r:id="rId85"/>
    <p:sldId id="396" r:id="rId86"/>
    <p:sldId id="352" r:id="rId87"/>
    <p:sldId id="354" r:id="rId88"/>
    <p:sldId id="532" r:id="rId89"/>
    <p:sldId id="533" r:id="rId90"/>
    <p:sldId id="535" r:id="rId91"/>
    <p:sldId id="401" r:id="rId92"/>
    <p:sldId id="528" r:id="rId93"/>
    <p:sldId id="536" r:id="rId94"/>
    <p:sldId id="529" r:id="rId95"/>
    <p:sldId id="537" r:id="rId96"/>
    <p:sldId id="538" r:id="rId97"/>
    <p:sldId id="402" r:id="rId9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FF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17" autoAdjust="0"/>
    <p:restoredTop sz="94660"/>
  </p:normalViewPr>
  <p:slideViewPr>
    <p:cSldViewPr>
      <p:cViewPr varScale="1">
        <p:scale>
          <a:sx n="72" d="100"/>
          <a:sy n="72" d="100"/>
        </p:scale>
        <p:origin x="132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notesMaster" Target="notesMasters/notesMaster1.xml"/><Relationship Id="rId10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D80680C6-C0ED-4821-82F7-843355FCA89A}" type="datetimeFigureOut">
              <a:rPr lang="en-US"/>
              <a:pPr>
                <a:defRPr/>
              </a:pPr>
              <a:t>11/26/2020</a:t>
            </a:fld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9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CC0BAE2D-B0B0-4AD8-88F9-E867797094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4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E3632-887F-44CC-8FA8-4BD7283B49B8}" type="slidenum">
              <a:rPr lang="sr-Latn-CS" sz="1200">
                <a:cs typeface="Arial" charset="0"/>
              </a:rPr>
              <a:pPr algn="r"/>
              <a:t>97</a:t>
            </a:fld>
            <a:endParaRPr lang="sr-Latn-CS" sz="1200">
              <a:cs typeface="Arial" charset="0"/>
            </a:endParaRPr>
          </a:p>
        </p:txBody>
      </p:sp>
      <p:sp>
        <p:nvSpPr>
          <p:cNvPr id="462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GB">
                  <a:latin typeface="Arial" pitchFamily="34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GB">
                  <a:latin typeface="Arial" pitchFamily="34" charset="0"/>
                </a:endParaRPr>
              </a:p>
            </p:txBody>
          </p:sp>
        </p:grpSp>
      </p:grpSp>
      <p:sp>
        <p:nvSpPr>
          <p:cNvPr id="5162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63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9986D-0D27-4E75-B211-1C123690C2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00DA8-94AA-4E45-B266-1F4FC183C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E84869-2B25-4B54-B553-B0A2B62C67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90D20-8184-4CD1-A844-9CCED01814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B8076-916C-45DC-9E06-1EC8482618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1D40F-4EF5-43FA-B4FF-68BB66AE59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FA77C-9310-45A7-B5BA-40765BA0D8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0639E7-D40E-4241-9496-CF4B723245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2197B-3292-4247-BB6F-0ABACF39F4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9720A-9717-4805-83A6-C36414820E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8477F-5123-4A16-AE74-C57914C787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1A629-4941-4CA1-8A56-89105AAEE4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A546C-9A10-41B2-9FDD-88C9FBEFD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3339F-0C62-4E93-974F-6E03DB0D29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18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19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23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25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26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27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32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33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sp>
          <p:nvSpPr>
            <p:cNvPr id="4134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GB">
                <a:latin typeface="Arial" pitchFamily="34" charset="0"/>
              </a:endParaRPr>
            </a:p>
          </p:txBody>
        </p:sp>
        <p:grpSp>
          <p:nvGrpSpPr>
            <p:cNvPr id="33836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136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GB">
                  <a:latin typeface="Arial" pitchFamily="34" charset="0"/>
                </a:endParaRPr>
              </a:p>
            </p:txBody>
          </p:sp>
          <p:sp>
            <p:nvSpPr>
              <p:cNvPr id="4137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GB">
                  <a:latin typeface="Arial" pitchFamily="34" charset="0"/>
                </a:endParaRPr>
              </a:p>
            </p:txBody>
          </p:sp>
        </p:grpSp>
      </p:grpSp>
      <p:sp>
        <p:nvSpPr>
          <p:cNvPr id="4138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13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40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41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42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fld id="{3F2C09D2-F4EA-49F7-9BA8-A4ACCAF277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  <p:sldLayoutId id="2147483653" r:id="rId12"/>
    <p:sldLayoutId id="2147483652" r:id="rId13"/>
    <p:sldLayoutId id="2147483651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6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7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oleObject" Target="../embeddings/oleObject7.bin"/><Relationship Id="rId3" Type="http://schemas.openxmlformats.org/officeDocument/2006/relationships/image" Target="../media/image20.png"/><Relationship Id="rId7" Type="http://schemas.openxmlformats.org/officeDocument/2006/relationships/image" Target="../media/image16.wmf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6.bin"/><Relationship Id="rId5" Type="http://schemas.openxmlformats.org/officeDocument/2006/relationships/image" Target="../media/image15.wmf"/><Relationship Id="rId10" Type="http://schemas.openxmlformats.org/officeDocument/2006/relationships/image" Target="../media/image17.wmf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5.bin"/><Relationship Id="rId14" Type="http://schemas.openxmlformats.org/officeDocument/2006/relationships/image" Target="../media/image19.w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My%20Documents\Slajdovi\Prezentacija%20za%20Banja%20Lu319.WAV" TargetMode="Externa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7.wmf"/><Relationship Id="rId2" Type="http://schemas.openxmlformats.org/officeDocument/2006/relationships/audio" Target="file:///C:\My%20Documents\Slajdovi\Prezentacija%20za%20Banja%20Lu318.WAV" TargetMode="Externa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6.png"/><Relationship Id="rId5" Type="http://schemas.openxmlformats.org/officeDocument/2006/relationships/oleObject" Target="../embeddings/oleObject10.bin"/><Relationship Id="rId4" Type="http://schemas.openxmlformats.org/officeDocument/2006/relationships/image" Target="../media/image35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8.png"/><Relationship Id="rId5" Type="http://schemas.openxmlformats.org/officeDocument/2006/relationships/oleObject" Target="../embeddings/oleObject12.bin"/><Relationship Id="rId4" Type="http://schemas.openxmlformats.org/officeDocument/2006/relationships/image" Target="../media/image37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oleObject" Target="../embeddings/oleObject13.bin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image" Target="../media/image47.png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image" Target="../media/image47.png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/>
              <a:t>Епилепсија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38400" y="4953000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000" i="1"/>
              <a:t>Светлана Милетић Дракулић</a:t>
            </a:r>
            <a:endParaRPr lang="en-US" sz="2000" i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3886200"/>
            <a:ext cx="3465513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Rectangle 9"/>
          <p:cNvSpPr>
            <a:spLocks noChangeArrowheads="1"/>
          </p:cNvSpPr>
          <p:nvPr/>
        </p:nvSpPr>
        <p:spPr bwMode="auto">
          <a:xfrm>
            <a:off x="228600" y="1828800"/>
            <a:ext cx="10069513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defTabSz="762000" eaLnBrk="0" hangingPunct="0"/>
            <a:r>
              <a:rPr lang="sr-Latn-CS" sz="2800"/>
              <a:t>Електрично поље мозга нема једнак </a:t>
            </a:r>
          </a:p>
          <a:p>
            <a:pPr defTabSz="762000" eaLnBrk="0" hangingPunct="0"/>
            <a:r>
              <a:rPr lang="sr-Latn-CS" sz="2800"/>
              <a:t>потенцијал на свим тачкама површине главе. </a:t>
            </a:r>
          </a:p>
          <a:p>
            <a:pPr defTabSz="762000" eaLnBrk="0" hangingPunct="0"/>
            <a:r>
              <a:rPr lang="sr-Latn-CS" sz="2800"/>
              <a:t>ЕЕГ региструје </a:t>
            </a:r>
            <a:r>
              <a:rPr lang="sr-Latn-CS" sz="2800" i="1"/>
              <a:t>потенцијалну разлику </a:t>
            </a:r>
          </a:p>
          <a:p>
            <a:pPr defTabSz="762000" eaLnBrk="0" hangingPunct="0"/>
            <a:r>
              <a:rPr lang="sr-Latn-CS" sz="2800" i="1"/>
              <a:t>између две тачке</a:t>
            </a:r>
            <a:r>
              <a:rPr lang="sr-Latn-CS" sz="3200"/>
              <a:t>. </a:t>
            </a:r>
          </a:p>
        </p:txBody>
      </p:sp>
      <p:sp>
        <p:nvSpPr>
          <p:cNvPr id="31747" name="Rectangle 10"/>
          <p:cNvSpPr>
            <a:spLocks noChangeArrowheads="1"/>
          </p:cNvSpPr>
          <p:nvPr/>
        </p:nvSpPr>
        <p:spPr bwMode="auto">
          <a:xfrm>
            <a:off x="228600" y="228600"/>
            <a:ext cx="98488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 eaLnBrk="0" hangingPunct="0"/>
            <a:r>
              <a:rPr lang="sr-Latn-CS" sz="3600" b="1"/>
              <a:t>ЕЕГ региструје електрично </a:t>
            </a:r>
          </a:p>
          <a:p>
            <a:pPr algn="ctr" defTabSz="762000" eaLnBrk="0" hangingPunct="0"/>
            <a:r>
              <a:rPr lang="sr-Latn-CS" sz="3600" b="1"/>
              <a:t>поље мозга</a:t>
            </a:r>
            <a:endParaRPr lang="en-US" sz="3600" b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4216400" y="2562225"/>
          <a:ext cx="4927600" cy="429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Photo Editor Photo" r:id="rId3" imgW="3520745" imgH="3070476" progId="">
                  <p:embed/>
                </p:oleObj>
              </mc:Choice>
              <mc:Fallback>
                <p:oleObj name="Photo Editor Photo" r:id="rId3" imgW="3520745" imgH="3070476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6400" y="2562225"/>
                        <a:ext cx="4927600" cy="429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5"/>
          <p:cNvGraphicFramePr>
            <a:graphicFrameLocks/>
          </p:cNvGraphicFramePr>
          <p:nvPr/>
        </p:nvGraphicFramePr>
        <p:xfrm>
          <a:off x="0" y="1600200"/>
          <a:ext cx="6477000" cy="510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CorelDRAW 6.0" r:id="rId5" imgW="5887800" imgH="6119640" progId="">
                  <p:embed/>
                </p:oleObj>
              </mc:Choice>
              <mc:Fallback>
                <p:oleObj name="CorelDRAW 6.0" r:id="rId5" imgW="5887800" imgH="6119640" progId="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600200"/>
                        <a:ext cx="6477000" cy="510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-304800" y="304800"/>
            <a:ext cx="98774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 eaLnBrk="0" hangingPunct="0">
              <a:spcBef>
                <a:spcPct val="50000"/>
              </a:spcBef>
            </a:pPr>
            <a:r>
              <a:rPr lang="sr-Latn-CS" sz="3200" b="1">
                <a:solidFill>
                  <a:schemeClr val="bg1"/>
                </a:solidFill>
                <a:latin typeface="Times New Roman" pitchFamily="18" charset="0"/>
              </a:rPr>
              <a:t>ЕЕГ региструје електрично поље мозга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b="1"/>
              <a:t>EEG</a:t>
            </a:r>
            <a:endParaRPr lang="en-US" b="1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r-Latn-CS" sz="2400"/>
              <a:t>Нормалан</a:t>
            </a:r>
          </a:p>
          <a:p>
            <a:pPr eaLnBrk="1" hangingPunct="1">
              <a:defRPr/>
            </a:pPr>
            <a:r>
              <a:rPr lang="sr-Latn-CS" sz="2400"/>
              <a:t>Симетричан</a:t>
            </a:r>
          </a:p>
          <a:p>
            <a:pPr eaLnBrk="1" hangingPunct="1">
              <a:defRPr/>
            </a:pPr>
            <a:r>
              <a:rPr lang="sr-Latn-CS" sz="2400"/>
              <a:t>Алфа ритам доминира на задњим и бета над предњим регионима</a:t>
            </a:r>
          </a:p>
          <a:p>
            <a:pPr eaLnBrk="1" hangingPunct="1">
              <a:defRPr/>
            </a:pPr>
            <a:r>
              <a:rPr lang="sr-Latn-CS" sz="2400"/>
              <a:t>Регуларан</a:t>
            </a:r>
          </a:p>
          <a:p>
            <a:pPr eaLnBrk="1" hangingPunct="1">
              <a:defRPr/>
            </a:pPr>
            <a:r>
              <a:rPr lang="sr-Latn-CS" sz="2400"/>
              <a:t>Ритмичан</a:t>
            </a:r>
          </a:p>
          <a:p>
            <a:pPr eaLnBrk="1" hangingPunct="1">
              <a:defRPr/>
            </a:pPr>
            <a:endParaRPr lang="en-US" sz="2400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/>
              <a:t>Патолошки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>
                <a:effectLst/>
              </a:rPr>
              <a:t>Квалитативно или квантитативно се не среће у ЕЕГ-у здраве популације али се јавља код болесника или појединаца са посебним тегобама, симптомима или специфичним неуролошким или другим болестима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b="1"/>
              <a:t>ЕЕГ код епилепсије</a:t>
            </a:r>
            <a:endParaRPr lang="en-US" b="1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67000"/>
            <a:ext cx="8229600" cy="2590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/>
              <a:t>Интериктални (између напада)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/>
              <a:t>Обично шиљци, оштри таласи, шиљак-талас комплекси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/>
              <a:t>Иктални (за време напада)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/>
              <a:t>Најчешће регрутујући ритам шиљака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 descr="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066800"/>
            <a:ext cx="7239000" cy="522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Text Box 5"/>
          <p:cNvSpPr txBox="1">
            <a:spLocks noChangeArrowheads="1"/>
          </p:cNvSpPr>
          <p:nvPr/>
        </p:nvSpPr>
        <p:spPr bwMode="auto">
          <a:xfrm>
            <a:off x="1219200" y="6248400"/>
            <a:ext cx="7391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Билатералн</a:t>
            </a:r>
            <a:r>
              <a:rPr lang="sr-Latn-CS" sz="2000" b="1">
                <a:latin typeface="Times New Roman" pitchFamily="18" charset="0"/>
              </a:rPr>
              <a:t>и, синхрони, асиметрични</a:t>
            </a:r>
            <a:r>
              <a:rPr lang="sr-Latn-CS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>
                <a:latin typeface="Times New Roman" pitchFamily="18" charset="0"/>
              </a:rPr>
              <a:t>ш</a:t>
            </a:r>
            <a:r>
              <a:rPr lang="sr-Latn-CS" sz="2000">
                <a:latin typeface="Times New Roman" pitchFamily="18" charset="0"/>
                <a:cs typeface="Times New Roman" pitchFamily="18" charset="0"/>
              </a:rPr>
              <a:t>иљ</a:t>
            </a:r>
            <a:r>
              <a:rPr lang="sr-Latn-CS" sz="2000">
                <a:latin typeface="Times New Roman" pitchFamily="18" charset="0"/>
              </a:rPr>
              <a:t>ци</a:t>
            </a:r>
            <a:r>
              <a:rPr lang="sr-Latn-CS" sz="2000">
                <a:latin typeface="Times New Roman" pitchFamily="18" charset="0"/>
                <a:cs typeface="Times New Roman" pitchFamily="18" charset="0"/>
              </a:rPr>
              <a:t> код 23-годи</a:t>
            </a:r>
            <a:r>
              <a:rPr lang="sr-Latn-CS" sz="2000">
                <a:latin typeface="Times New Roman" pitchFamily="18" charset="0"/>
              </a:rPr>
              <a:t>ш</a:t>
            </a:r>
            <a:r>
              <a:rPr lang="sr-Latn-CS" sz="2000">
                <a:latin typeface="Times New Roman" pitchFamily="18" charset="0"/>
                <a:cs typeface="Times New Roman" pitchFamily="18" charset="0"/>
              </a:rPr>
              <a:t>њег болесника.</a:t>
            </a:r>
            <a:endParaRPr lang="sr-Latn-CS" sz="2000">
              <a:latin typeface="Times New Roman" pitchFamily="18" charset="0"/>
            </a:endParaRPr>
          </a:p>
        </p:txBody>
      </p:sp>
      <p:sp>
        <p:nvSpPr>
          <p:cNvPr id="36867" name="Rectangle 6"/>
          <p:cNvSpPr>
            <a:spLocks noChangeArrowheads="1"/>
          </p:cNvSpPr>
          <p:nvPr/>
        </p:nvSpPr>
        <p:spPr bwMode="auto">
          <a:xfrm>
            <a:off x="3124200" y="1295400"/>
            <a:ext cx="4876800" cy="2286000"/>
          </a:xfrm>
          <a:prstGeom prst="rect">
            <a:avLst/>
          </a:prstGeom>
          <a:noFill/>
          <a:ln w="31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36868" name="Rectangle 7"/>
          <p:cNvSpPr>
            <a:spLocks noChangeArrowheads="1"/>
          </p:cNvSpPr>
          <p:nvPr/>
        </p:nvSpPr>
        <p:spPr bwMode="auto">
          <a:xfrm>
            <a:off x="3124200" y="3810000"/>
            <a:ext cx="4953000" cy="2286000"/>
          </a:xfrm>
          <a:prstGeom prst="rect">
            <a:avLst/>
          </a:prstGeom>
          <a:noFill/>
          <a:ln w="31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36869" name="Text Box 8"/>
          <p:cNvSpPr txBox="1">
            <a:spLocks noChangeArrowheads="1"/>
          </p:cNvSpPr>
          <p:nvPr/>
        </p:nvSpPr>
        <p:spPr bwMode="auto">
          <a:xfrm>
            <a:off x="2895600" y="304800"/>
            <a:ext cx="41608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sz="3600"/>
              <a:t>Интериктални ЕЕГ</a:t>
            </a:r>
            <a:endParaRPr lang="en-US" sz="36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sz="4000"/>
              <a:t>Сензитивност интерикталног ЕЕГ-а</a:t>
            </a:r>
            <a:endParaRPr lang="en-US" sz="400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505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sr-Latn-CS" sz="2400"/>
              <a:t>35% болесника са епилепсијом </a:t>
            </a:r>
            <a:r>
              <a:rPr lang="sr-Latn-CS" sz="2400" b="1" i="1">
                <a:solidFill>
                  <a:srgbClr val="FFFF00"/>
                </a:solidFill>
              </a:rPr>
              <a:t>увек</a:t>
            </a:r>
            <a:r>
              <a:rPr lang="sr-Latn-CS" sz="2400"/>
              <a:t> има епилептиформне ЕЕГ промене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400"/>
              <a:t>51% болесника са епилепсијом </a:t>
            </a:r>
            <a:r>
              <a:rPr lang="sr-Latn-CS" sz="2400" b="1" i="1">
                <a:solidFill>
                  <a:srgbClr val="FFFF00"/>
                </a:solidFill>
              </a:rPr>
              <a:t>понекад</a:t>
            </a:r>
            <a:r>
              <a:rPr lang="sr-Latn-CS" sz="2400"/>
              <a:t> има епилептиформне ЕЕГ промене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400"/>
              <a:t>14% болесника са епилепсијом </a:t>
            </a:r>
            <a:r>
              <a:rPr lang="sr-Latn-CS" sz="2400" b="1" i="1">
                <a:solidFill>
                  <a:srgbClr val="FFFF00"/>
                </a:solidFill>
              </a:rPr>
              <a:t>никад</a:t>
            </a:r>
            <a:r>
              <a:rPr lang="sr-Latn-CS" sz="2400"/>
              <a:t> нема епилептиформне ЕЕГ промене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Latn-CS" sz="2400" b="1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Latn-CS" sz="2400" b="1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Latn-CS" sz="2400" b="1">
                <a:solidFill>
                  <a:srgbClr val="FFFF00"/>
                </a:solidFill>
              </a:rPr>
              <a:t>НОРМАЛАН ИНТЕРИКТАЛНИ ЕЕГ НИКАКО НЕ ИСКЉУЧУЈЕ ДИЈАГНОЗУ ЕПИЛЕПСИЈЕ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37891" name="Line 4"/>
          <p:cNvSpPr>
            <a:spLocks noChangeShapeType="1"/>
          </p:cNvSpPr>
          <p:nvPr/>
        </p:nvSpPr>
        <p:spPr bwMode="auto">
          <a:xfrm>
            <a:off x="3505200" y="4343400"/>
            <a:ext cx="0" cy="6096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810000"/>
          </a:xfrm>
        </p:spPr>
        <p:txBody>
          <a:bodyPr/>
          <a:lstStyle/>
          <a:p>
            <a:pPr eaLnBrk="1" hangingPunct="1">
              <a:defRPr/>
            </a:pPr>
            <a:r>
              <a:rPr lang="sr-Latn-CS"/>
              <a:t>Пароксизмалност (наглост)</a:t>
            </a:r>
          </a:p>
          <a:p>
            <a:pPr eaLnBrk="1" hangingPunct="1">
              <a:defRPr/>
            </a:pPr>
            <a:r>
              <a:rPr lang="sr-Latn-CS">
                <a:solidFill>
                  <a:srgbClr val="FF3300"/>
                </a:solidFill>
              </a:rPr>
              <a:t>Спонтаност (непровоцираност)</a:t>
            </a:r>
          </a:p>
          <a:p>
            <a:pPr eaLnBrk="1" hangingPunct="1">
              <a:defRPr/>
            </a:pPr>
            <a:r>
              <a:rPr lang="sr-Latn-CS"/>
              <a:t>Краткотрајност (у минутима)</a:t>
            </a:r>
          </a:p>
          <a:p>
            <a:pPr eaLnBrk="1" hangingPunct="1">
              <a:defRPr/>
            </a:pPr>
            <a:r>
              <a:rPr lang="sr-Latn-CS"/>
              <a:t>Постиктална исцрпљеност</a:t>
            </a:r>
          </a:p>
          <a:p>
            <a:pPr eaLnBrk="1" hangingPunct="1">
              <a:defRPr/>
            </a:pPr>
            <a:r>
              <a:rPr lang="sr-Latn-CS"/>
              <a:t>Репетитивност</a:t>
            </a:r>
          </a:p>
          <a:p>
            <a:pPr eaLnBrk="1" hangingPunct="1">
              <a:defRPr/>
            </a:pPr>
            <a:r>
              <a:rPr lang="sr-Latn-CS"/>
              <a:t>Стереотипност</a:t>
            </a:r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sz="4000"/>
              <a:t>Клиничке карактеристике епилепсије</a:t>
            </a:r>
            <a:endParaRPr lang="en-US" sz="40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sr-Latn-CS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Мултиаксијални нивои дијагнозе епилепсије</a:t>
            </a:r>
            <a:endParaRPr lang="en-US" sz="32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Cyrl-C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Квалитативна дијагноза (да ли јесте или није епилепсија)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Cyrl-C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Разликоване спонтаних од провоцираних епилептичних напада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Cyrl-C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Типолошка дијагноза (о ком типу напада се ради)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Cyrl-C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Синдромска дијагноза (о којој епилептичној болести или синдрому се ради)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sz="3600"/>
              <a:t>Provocirani epileptični napadi</a:t>
            </a:r>
            <a:endParaRPr lang="en-US" sz="360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/>
              <a:t>Метаболички (хипогликемија, хипоксиа) и токсични фактори (кокаин)</a:t>
            </a:r>
          </a:p>
          <a:p>
            <a:pPr eaLnBrk="1" hangingPunct="1">
              <a:defRPr/>
            </a:pPr>
            <a:r>
              <a:rPr lang="sr-Latn-CS"/>
              <a:t>Апстиненцијални алкохолни синдром</a:t>
            </a:r>
          </a:p>
          <a:p>
            <a:pPr eaLnBrk="1" hangingPunct="1">
              <a:defRPr/>
            </a:pPr>
            <a:r>
              <a:rPr lang="sr-Latn-CS"/>
              <a:t>Фебрилност</a:t>
            </a:r>
          </a:p>
          <a:p>
            <a:pPr eaLnBrk="1" hangingPunct="1">
              <a:defRPr/>
            </a:pPr>
            <a:r>
              <a:rPr lang="sr-Latn-CS"/>
              <a:t>Инфекција</a:t>
            </a:r>
          </a:p>
          <a:p>
            <a:pPr eaLnBrk="1" hangingPunct="1">
              <a:defRPr/>
            </a:pPr>
            <a:r>
              <a:rPr lang="sr-Latn-CS"/>
              <a:t>Електро-шок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sz="2000" b="1">
                <a:solidFill>
                  <a:srgbClr val="FFFF00"/>
                </a:solidFill>
              </a:rPr>
              <a:t>ПРОВОЦИРАНИ ЕПИЛЕПТИЧНИ НАПАДИ СЕ НЕ ЈАВЉАЈУ УКОЛИКО СЕ ФАКТОР КОЈИ ИХ ПРОВОЦИРА УКЛОНИ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sz="2000" b="1">
                <a:solidFill>
                  <a:srgbClr val="FFFF00"/>
                </a:solidFill>
              </a:rPr>
              <a:t>ПРОВОЦИРАНИ ЕПИЛЕПТИЧНИ НАПАДИ НИСУ ЕПИЛЕПСИЈА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000" b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4"/>
          <p:cNvSpPr txBox="1">
            <a:spLocks noChangeArrowheads="1"/>
          </p:cNvSpPr>
          <p:nvPr/>
        </p:nvSpPr>
        <p:spPr bwMode="auto">
          <a:xfrm>
            <a:off x="3090863" y="457200"/>
            <a:ext cx="19812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r-Latn-CS"/>
              <a:t>“КРИЗА СВЕСТИ”</a:t>
            </a:r>
            <a:endParaRPr lang="en-US"/>
          </a:p>
        </p:txBody>
      </p:sp>
      <p:sp>
        <p:nvSpPr>
          <p:cNvPr id="41986" name="Text Box 5"/>
          <p:cNvSpPr txBox="1">
            <a:spLocks noChangeArrowheads="1"/>
          </p:cNvSpPr>
          <p:nvPr/>
        </p:nvSpPr>
        <p:spPr bwMode="auto">
          <a:xfrm>
            <a:off x="4995863" y="1371600"/>
            <a:ext cx="2287587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/>
              <a:t>Епилептични напад</a:t>
            </a:r>
            <a:endParaRPr lang="en-US"/>
          </a:p>
        </p:txBody>
      </p:sp>
      <p:sp>
        <p:nvSpPr>
          <p:cNvPr id="41987" name="Text Box 6"/>
          <p:cNvSpPr txBox="1">
            <a:spLocks noChangeArrowheads="1"/>
          </p:cNvSpPr>
          <p:nvPr/>
        </p:nvSpPr>
        <p:spPr bwMode="auto">
          <a:xfrm>
            <a:off x="804863" y="1371600"/>
            <a:ext cx="3062287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/>
              <a:t>Други узрок губи</a:t>
            </a:r>
            <a:r>
              <a:rPr lang="sr-Cyrl-CS"/>
              <a:t>т</a:t>
            </a:r>
            <a:r>
              <a:rPr lang="sr-Latn-CS"/>
              <a:t>ка свести</a:t>
            </a:r>
            <a:endParaRPr lang="en-US"/>
          </a:p>
        </p:txBody>
      </p:sp>
      <p:sp>
        <p:nvSpPr>
          <p:cNvPr id="41988" name="Text Box 7"/>
          <p:cNvSpPr txBox="1">
            <a:spLocks noChangeArrowheads="1"/>
          </p:cNvSpPr>
          <p:nvPr/>
        </p:nvSpPr>
        <p:spPr bwMode="auto">
          <a:xfrm>
            <a:off x="5300663" y="2286000"/>
            <a:ext cx="168275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/>
              <a:t>Акутни узрок?</a:t>
            </a:r>
            <a:endParaRPr lang="en-US"/>
          </a:p>
        </p:txBody>
      </p:sp>
      <p:sp>
        <p:nvSpPr>
          <p:cNvPr id="41989" name="Text Box 8"/>
          <p:cNvSpPr txBox="1">
            <a:spLocks noChangeArrowheads="1"/>
          </p:cNvSpPr>
          <p:nvPr/>
        </p:nvSpPr>
        <p:spPr bwMode="auto">
          <a:xfrm>
            <a:off x="3319463" y="2895600"/>
            <a:ext cx="47625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/>
              <a:t>Да</a:t>
            </a:r>
            <a:endParaRPr lang="en-US"/>
          </a:p>
        </p:txBody>
      </p:sp>
      <p:sp>
        <p:nvSpPr>
          <p:cNvPr id="41990" name="Text Box 9"/>
          <p:cNvSpPr txBox="1">
            <a:spLocks noChangeArrowheads="1"/>
          </p:cNvSpPr>
          <p:nvPr/>
        </p:nvSpPr>
        <p:spPr bwMode="auto">
          <a:xfrm>
            <a:off x="5910263" y="3048000"/>
            <a:ext cx="48577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/>
              <a:t>Не</a:t>
            </a:r>
            <a:endParaRPr lang="en-US"/>
          </a:p>
        </p:txBody>
      </p:sp>
      <p:sp>
        <p:nvSpPr>
          <p:cNvPr id="41991" name="Text Box 10"/>
          <p:cNvSpPr txBox="1">
            <a:spLocks noChangeArrowheads="1"/>
          </p:cNvSpPr>
          <p:nvPr/>
        </p:nvSpPr>
        <p:spPr bwMode="auto">
          <a:xfrm>
            <a:off x="1185863" y="3733800"/>
            <a:ext cx="3103562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/>
              <a:t>Акутни симптоматски узрок</a:t>
            </a:r>
            <a:endParaRPr lang="en-US"/>
          </a:p>
        </p:txBody>
      </p:sp>
      <p:sp>
        <p:nvSpPr>
          <p:cNvPr id="41992" name="Text Box 11"/>
          <p:cNvSpPr txBox="1">
            <a:spLocks noChangeArrowheads="1"/>
          </p:cNvSpPr>
          <p:nvPr/>
        </p:nvSpPr>
        <p:spPr bwMode="auto">
          <a:xfrm>
            <a:off x="5224463" y="3886200"/>
            <a:ext cx="2579687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/>
              <a:t>Непровоцирани напад</a:t>
            </a:r>
            <a:endParaRPr lang="en-US"/>
          </a:p>
        </p:txBody>
      </p:sp>
      <p:sp>
        <p:nvSpPr>
          <p:cNvPr id="41993" name="Text Box 12"/>
          <p:cNvSpPr txBox="1">
            <a:spLocks noChangeArrowheads="1"/>
          </p:cNvSpPr>
          <p:nvPr/>
        </p:nvSpPr>
        <p:spPr bwMode="auto">
          <a:xfrm>
            <a:off x="1566863" y="4800600"/>
            <a:ext cx="2519362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/>
              <a:t>Провоцирани напади,</a:t>
            </a:r>
          </a:p>
          <a:p>
            <a:pPr eaLnBrk="0" hangingPunct="0"/>
            <a:r>
              <a:rPr lang="sr-Latn-CS"/>
              <a:t>Фебрилне конвулзије</a:t>
            </a:r>
            <a:endParaRPr lang="en-US"/>
          </a:p>
        </p:txBody>
      </p:sp>
      <p:sp>
        <p:nvSpPr>
          <p:cNvPr id="41994" name="Text Box 13"/>
          <p:cNvSpPr txBox="1">
            <a:spLocks noChangeArrowheads="1"/>
          </p:cNvSpPr>
          <p:nvPr/>
        </p:nvSpPr>
        <p:spPr bwMode="auto">
          <a:xfrm>
            <a:off x="4614863" y="5029200"/>
            <a:ext cx="1398587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/>
              <a:t>Само један</a:t>
            </a:r>
            <a:endParaRPr lang="en-US"/>
          </a:p>
        </p:txBody>
      </p:sp>
      <p:sp>
        <p:nvSpPr>
          <p:cNvPr id="41995" name="Text Box 14"/>
          <p:cNvSpPr txBox="1">
            <a:spLocks noChangeArrowheads="1"/>
          </p:cNvSpPr>
          <p:nvPr/>
        </p:nvSpPr>
        <p:spPr bwMode="auto">
          <a:xfrm>
            <a:off x="6519863" y="5105400"/>
            <a:ext cx="1820862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/>
              <a:t>Више од једног</a:t>
            </a:r>
            <a:endParaRPr lang="en-US"/>
          </a:p>
        </p:txBody>
      </p:sp>
      <p:sp>
        <p:nvSpPr>
          <p:cNvPr id="41996" name="Text Box 15"/>
          <p:cNvSpPr txBox="1">
            <a:spLocks noChangeArrowheads="1"/>
          </p:cNvSpPr>
          <p:nvPr/>
        </p:nvSpPr>
        <p:spPr bwMode="auto">
          <a:xfrm>
            <a:off x="2557463" y="6019800"/>
            <a:ext cx="348615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/>
              <a:t>Изоловани епилептични напад</a:t>
            </a:r>
            <a:endParaRPr lang="en-US"/>
          </a:p>
        </p:txBody>
      </p:sp>
      <p:sp>
        <p:nvSpPr>
          <p:cNvPr id="41997" name="Text Box 16"/>
          <p:cNvSpPr txBox="1">
            <a:spLocks noChangeArrowheads="1"/>
          </p:cNvSpPr>
          <p:nvPr/>
        </p:nvSpPr>
        <p:spPr bwMode="auto">
          <a:xfrm>
            <a:off x="6351588" y="6135688"/>
            <a:ext cx="230187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sz="2400" b="1"/>
              <a:t>ЕПИЛЕПСИЈА</a:t>
            </a:r>
            <a:endParaRPr lang="en-US" sz="2400" b="1"/>
          </a:p>
        </p:txBody>
      </p:sp>
      <p:sp>
        <p:nvSpPr>
          <p:cNvPr id="41998" name="Line 17"/>
          <p:cNvSpPr>
            <a:spLocks noChangeShapeType="1"/>
          </p:cNvSpPr>
          <p:nvPr/>
        </p:nvSpPr>
        <p:spPr bwMode="auto">
          <a:xfrm flipH="1">
            <a:off x="2709863" y="9144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999" name="Line 18"/>
          <p:cNvSpPr>
            <a:spLocks noChangeShapeType="1"/>
          </p:cNvSpPr>
          <p:nvPr/>
        </p:nvSpPr>
        <p:spPr bwMode="auto">
          <a:xfrm>
            <a:off x="4614863" y="914400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00" name="Line 19"/>
          <p:cNvSpPr>
            <a:spLocks noChangeShapeType="1"/>
          </p:cNvSpPr>
          <p:nvPr/>
        </p:nvSpPr>
        <p:spPr bwMode="auto">
          <a:xfrm flipH="1">
            <a:off x="3929063" y="2438400"/>
            <a:ext cx="1295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01" name="Line 20"/>
          <p:cNvSpPr>
            <a:spLocks noChangeShapeType="1"/>
          </p:cNvSpPr>
          <p:nvPr/>
        </p:nvSpPr>
        <p:spPr bwMode="auto">
          <a:xfrm>
            <a:off x="6215063" y="2743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02" name="Line 21"/>
          <p:cNvSpPr>
            <a:spLocks noChangeShapeType="1"/>
          </p:cNvSpPr>
          <p:nvPr/>
        </p:nvSpPr>
        <p:spPr bwMode="auto">
          <a:xfrm flipH="1">
            <a:off x="3090863" y="33528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03" name="Line 22"/>
          <p:cNvSpPr>
            <a:spLocks noChangeShapeType="1"/>
          </p:cNvSpPr>
          <p:nvPr/>
        </p:nvSpPr>
        <p:spPr bwMode="auto">
          <a:xfrm>
            <a:off x="6215063" y="3505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04" name="Line 23"/>
          <p:cNvSpPr>
            <a:spLocks noChangeShapeType="1"/>
          </p:cNvSpPr>
          <p:nvPr/>
        </p:nvSpPr>
        <p:spPr bwMode="auto">
          <a:xfrm>
            <a:off x="2557463" y="4267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05" name="Line 24"/>
          <p:cNvSpPr>
            <a:spLocks noChangeShapeType="1"/>
          </p:cNvSpPr>
          <p:nvPr/>
        </p:nvSpPr>
        <p:spPr bwMode="auto">
          <a:xfrm flipH="1">
            <a:off x="5453063" y="43434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06" name="Line 25"/>
          <p:cNvSpPr>
            <a:spLocks noChangeShapeType="1"/>
          </p:cNvSpPr>
          <p:nvPr/>
        </p:nvSpPr>
        <p:spPr bwMode="auto">
          <a:xfrm>
            <a:off x="6977063" y="44196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07" name="Line 26"/>
          <p:cNvSpPr>
            <a:spLocks noChangeShapeType="1"/>
          </p:cNvSpPr>
          <p:nvPr/>
        </p:nvSpPr>
        <p:spPr bwMode="auto">
          <a:xfrm flipH="1">
            <a:off x="4538663" y="54864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08" name="Line 27"/>
          <p:cNvSpPr>
            <a:spLocks noChangeShapeType="1"/>
          </p:cNvSpPr>
          <p:nvPr/>
        </p:nvSpPr>
        <p:spPr bwMode="auto">
          <a:xfrm>
            <a:off x="7053263" y="5562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/>
              <a:t>Дефиниција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sz="2800"/>
              <a:t>Под епилептичним нападом</a:t>
            </a:r>
            <a:r>
              <a:rPr lang="en-US" sz="2800"/>
              <a:t> се</a:t>
            </a:r>
            <a:r>
              <a:rPr lang="sr-Latn-CS" sz="2800"/>
              <a:t> подразумева </a:t>
            </a:r>
            <a:endParaRPr lang="en-US" sz="280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i="1">
                <a:solidFill>
                  <a:srgbClr val="FFFF00"/>
                </a:solidFill>
              </a:rPr>
              <a:t>и</a:t>
            </a:r>
            <a:r>
              <a:rPr lang="sr-Latn-CS" sz="2800" b="1" i="1">
                <a:solidFill>
                  <a:srgbClr val="FFFF00"/>
                </a:solidFill>
              </a:rPr>
              <a:t>нтермитентна</a:t>
            </a:r>
            <a:r>
              <a:rPr lang="en-US" sz="2800" b="1" i="1">
                <a:solidFill>
                  <a:srgbClr val="FFFF00"/>
                </a:solidFill>
              </a:rPr>
              <a:t> (повремена)</a:t>
            </a:r>
            <a:r>
              <a:rPr lang="sr-Latn-CS" sz="2800"/>
              <a:t>, </a:t>
            </a:r>
            <a:endParaRPr lang="en-US" sz="280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i="1">
                <a:solidFill>
                  <a:srgbClr val="FFFF00"/>
                </a:solidFill>
              </a:rPr>
              <a:t>п</a:t>
            </a:r>
            <a:r>
              <a:rPr lang="sr-Latn-CS" sz="2800" b="1" i="1">
                <a:solidFill>
                  <a:srgbClr val="FFFF00"/>
                </a:solidFill>
              </a:rPr>
              <a:t>ароксизмална</a:t>
            </a:r>
            <a:r>
              <a:rPr lang="en-US" sz="2800" b="1" i="1">
                <a:solidFill>
                  <a:srgbClr val="FFFF00"/>
                </a:solidFill>
              </a:rPr>
              <a:t> (нагла)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/>
              <a:t> </a:t>
            </a:r>
            <a:r>
              <a:rPr lang="sr-Latn-CS" sz="2800" b="1" i="1">
                <a:solidFill>
                  <a:srgbClr val="FFFF00"/>
                </a:solidFill>
              </a:rPr>
              <a:t>краткотрајна</a:t>
            </a:r>
            <a:r>
              <a:rPr lang="en-US" sz="2800" b="1" i="1">
                <a:solidFill>
                  <a:srgbClr val="FFFF00"/>
                </a:solidFill>
              </a:rPr>
              <a:t>(неколико минута)</a:t>
            </a:r>
            <a:r>
              <a:rPr lang="sr-Latn-CS" sz="2800"/>
              <a:t> </a:t>
            </a:r>
            <a:endParaRPr lang="en-US" sz="2800"/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/>
              <a:t> </a:t>
            </a:r>
            <a:r>
              <a:rPr lang="sr-Latn-CS" sz="2800" b="1" i="1">
                <a:solidFill>
                  <a:srgbClr val="FFFF00"/>
                </a:solidFill>
              </a:rPr>
              <a:t>стереотипна</a:t>
            </a:r>
            <a:r>
              <a:rPr lang="sr-Latn-CS" sz="2800"/>
              <a:t> </a:t>
            </a:r>
            <a:r>
              <a:rPr lang="en-US" sz="2800"/>
              <a:t>(</a:t>
            </a:r>
            <a:r>
              <a:rPr lang="sr-Latn-CS" sz="2800"/>
              <a:t>измена моторне активности, сензибилитета, понашања, емоција или свесности</a:t>
            </a:r>
            <a:r>
              <a:rPr lang="en-US" sz="2800"/>
              <a:t>)</a:t>
            </a:r>
            <a:r>
              <a:rPr lang="sr-Latn-CS" sz="2800"/>
              <a:t> </a:t>
            </a:r>
            <a:endParaRPr lang="en-US" sz="2800"/>
          </a:p>
          <a:p>
            <a:pPr eaLnBrk="1" hangingPunct="1">
              <a:lnSpc>
                <a:spcPct val="90000"/>
              </a:lnSpc>
              <a:defRPr/>
            </a:pPr>
            <a:endParaRPr lang="en-US" sz="280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/>
              <a:t>     </a:t>
            </a:r>
            <a:r>
              <a:rPr lang="sr-Latn-CS" sz="2800"/>
              <a:t>узрокована абнормалном електричном хиперсинхроном активношћу групе неурона</a:t>
            </a:r>
            <a:endParaRPr lang="en-US" sz="2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609600" y="4302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sr-Latn-C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Мултиаксијални нивои дијагнозе епилепсије</a:t>
            </a:r>
            <a:endParaRPr lang="en-US" sz="36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609600" y="17526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Квалитативна дијагноза (да ли јесте или није епилепсија)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Разликоване спонтаних од провоцираних епилептичних напада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3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Типолошка дијагноза (о ком типу напада се ради)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Синдромска дијагноза (о којој епилептичној болести или синдрому се ради)</a:t>
            </a:r>
            <a:endParaRPr lang="en-U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1143000" y="609600"/>
            <a:ext cx="7715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1106097" algn="ctr" rotWithShape="0">
              <a:schemeClr val="bg2"/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defTabSz="762000" eaLnBrk="0" hangingPunct="0">
              <a:defRPr/>
            </a:pPr>
            <a:r>
              <a:rPr lang="sr-Cyrl-CS" sz="3600" b="1">
                <a:solidFill>
                  <a:schemeClr val="tx2"/>
                </a:solidFill>
              </a:rPr>
              <a:t>Типолошка дијагноза епилепсије</a:t>
            </a:r>
          </a:p>
        </p:txBody>
      </p:sp>
      <p:sp>
        <p:nvSpPr>
          <p:cNvPr id="44034" name="Oval 5"/>
          <p:cNvSpPr>
            <a:spLocks noChangeArrowheads="1"/>
          </p:cNvSpPr>
          <p:nvPr/>
        </p:nvSpPr>
        <p:spPr bwMode="auto">
          <a:xfrm>
            <a:off x="381000" y="1981200"/>
            <a:ext cx="5334000" cy="3886200"/>
          </a:xfrm>
          <a:prstGeom prst="ellips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44035" name="Oval 6"/>
          <p:cNvSpPr>
            <a:spLocks noChangeArrowheads="1"/>
          </p:cNvSpPr>
          <p:nvPr/>
        </p:nvSpPr>
        <p:spPr bwMode="auto">
          <a:xfrm>
            <a:off x="3581400" y="1905000"/>
            <a:ext cx="5410200" cy="3962400"/>
          </a:xfrm>
          <a:prstGeom prst="ellipse">
            <a:avLst/>
          </a:prstGeom>
          <a:noFill/>
          <a:ln w="76200">
            <a:solidFill>
              <a:srgbClr val="CCFFFF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44036" name="Rectangle 7"/>
          <p:cNvSpPr>
            <a:spLocks noChangeArrowheads="1"/>
          </p:cNvSpPr>
          <p:nvPr/>
        </p:nvSpPr>
        <p:spPr bwMode="auto">
          <a:xfrm>
            <a:off x="762000" y="3657600"/>
            <a:ext cx="3008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US" sz="2400" b="1">
                <a:solidFill>
                  <a:srgbClr val="FFFF00"/>
                </a:solidFill>
              </a:rPr>
              <a:t>КЛИНИ</a:t>
            </a:r>
            <a:r>
              <a:rPr lang="sr-Latn-CS" sz="2400" b="1">
                <a:solidFill>
                  <a:srgbClr val="FFFF00"/>
                </a:solidFill>
              </a:rPr>
              <a:t>Ч</a:t>
            </a:r>
            <a:r>
              <a:rPr lang="en-US" sz="2400" b="1">
                <a:solidFill>
                  <a:srgbClr val="FFFF00"/>
                </a:solidFill>
              </a:rPr>
              <a:t>КА СЛИКА</a:t>
            </a: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6248400" y="3657600"/>
            <a:ext cx="1914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1106097" algn="ctr" rotWithShape="0">
              <a:schemeClr val="bg2"/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defTabSz="762000" eaLnBrk="0" hangingPunct="0">
              <a:defRPr/>
            </a:pPr>
            <a:r>
              <a:rPr lang="en-US" sz="2400" b="1">
                <a:solidFill>
                  <a:schemeClr val="tx2"/>
                </a:solidFill>
              </a:rPr>
              <a:t>ЕЕГ НАЛАЗ</a:t>
            </a:r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3657600" y="3733800"/>
            <a:ext cx="2211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1106097" algn="ctr" rotWithShape="0">
              <a:schemeClr val="bg2"/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defTabSz="762000" eaLnBrk="0" hangingPunct="0">
              <a:defRPr/>
            </a:pPr>
            <a:r>
              <a:rPr lang="en-US" sz="2400" b="1">
                <a:solidFill>
                  <a:srgbClr val="F8F8F8"/>
                </a:solidFill>
              </a:rPr>
              <a:t>ТИП НАПАДА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000"/>
              <a:t>Класификација епилептичних напада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4038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800"/>
              <a:t>ГЕНЕРАЛИЗОВАНИ НАПАДИ</a:t>
            </a:r>
          </a:p>
          <a:p>
            <a:pPr lvl="1" eaLnBrk="1" hangingPunct="1">
              <a:defRPr/>
            </a:pPr>
            <a:r>
              <a:rPr lang="sr-Cyrl-CS" sz="2400"/>
              <a:t>Апсансни</a:t>
            </a:r>
          </a:p>
          <a:p>
            <a:pPr lvl="1" eaLnBrk="1" hangingPunct="1">
              <a:defRPr/>
            </a:pPr>
            <a:r>
              <a:rPr lang="sr-Cyrl-CS" sz="2400"/>
              <a:t>Миоклонички</a:t>
            </a:r>
          </a:p>
          <a:p>
            <a:pPr lvl="1" eaLnBrk="1" hangingPunct="1">
              <a:defRPr/>
            </a:pPr>
            <a:r>
              <a:rPr lang="sr-Cyrl-CS" sz="2400"/>
              <a:t>Клонички</a:t>
            </a:r>
          </a:p>
          <a:p>
            <a:pPr lvl="1" eaLnBrk="1" hangingPunct="1">
              <a:defRPr/>
            </a:pPr>
            <a:r>
              <a:rPr lang="sr-Cyrl-CS" sz="2400"/>
              <a:t>Тонички</a:t>
            </a:r>
          </a:p>
          <a:p>
            <a:pPr lvl="1" eaLnBrk="1" hangingPunct="1">
              <a:defRPr/>
            </a:pPr>
            <a:r>
              <a:rPr lang="sr-Cyrl-CS" sz="2400"/>
              <a:t>Тоничко-клонички</a:t>
            </a:r>
          </a:p>
          <a:p>
            <a:pPr lvl="1" eaLnBrk="1" hangingPunct="1">
              <a:defRPr/>
            </a:pPr>
            <a:r>
              <a:rPr lang="sr-Cyrl-CS" sz="2400"/>
              <a:t>Атонички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600200"/>
            <a:ext cx="4038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400"/>
              <a:t>ФОКАЛНИ (ПАРЦИЈАЛНИ) НАПАДИ</a:t>
            </a:r>
          </a:p>
          <a:p>
            <a:pPr lvl="1" eaLnBrk="1" hangingPunct="1">
              <a:defRPr/>
            </a:pPr>
            <a:r>
              <a:rPr lang="sr-Cyrl-CS" sz="2000"/>
              <a:t>Једноставни парцијални</a:t>
            </a:r>
          </a:p>
          <a:p>
            <a:pPr lvl="1" eaLnBrk="1" hangingPunct="1">
              <a:defRPr/>
            </a:pPr>
            <a:r>
              <a:rPr lang="sr-Cyrl-CS" sz="2000"/>
              <a:t>Комплексни парцијални</a:t>
            </a:r>
          </a:p>
          <a:p>
            <a:pPr lvl="1" eaLnBrk="1" hangingPunct="1">
              <a:defRPr/>
            </a:pPr>
            <a:r>
              <a:rPr lang="sr-Cyrl-CS" sz="2000"/>
              <a:t>Секундарно генерализовани</a:t>
            </a:r>
          </a:p>
          <a:p>
            <a:pPr eaLnBrk="1" hangingPunct="1">
              <a:defRPr/>
            </a:pPr>
            <a:r>
              <a:rPr lang="sr-Cyrl-CS" sz="2400"/>
              <a:t>НЕКЛАСИФИКОВАНИ НАПАДИ</a:t>
            </a:r>
          </a:p>
          <a:p>
            <a:pPr lvl="1" eaLnBrk="1" hangingPunct="1">
              <a:defRPr/>
            </a:pPr>
            <a:r>
              <a:rPr lang="sr-Cyrl-CS" sz="2000"/>
              <a:t>Недовољно података</a:t>
            </a:r>
          </a:p>
          <a:p>
            <a:pPr lvl="1" eaLnBrk="1" hangingPunct="1">
              <a:defRPr/>
            </a:pPr>
            <a:r>
              <a:rPr lang="sr-Cyrl-CS" sz="2000"/>
              <a:t>Неонатални</a:t>
            </a:r>
          </a:p>
          <a:p>
            <a:pPr lvl="1" eaLnBrk="1" hangingPunct="1">
              <a:defRPr/>
            </a:pPr>
            <a:r>
              <a:rPr lang="sr-Cyrl-CS" sz="2000"/>
              <a:t>Инфантилни спазми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Slide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4" descr="Slide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4" descr="Slide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4" descr="Slide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sr-Latn-C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Мултиаксијални нивои дијагнозе епилепсије</a:t>
            </a:r>
            <a:endParaRPr lang="en-US" sz="40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Квалитативна дијагноза (да ли јесте или није епилепсија)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Разликоване спонтаних од провоцираних епилептичних напада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Типолошка дијагноза (о ком типу напада се ради)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Синдромска дијагноза (о којој епилептичној болести или синдрому се ради)</a:t>
            </a:r>
            <a:endParaRPr lang="en-US" sz="28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9513" y="2743200"/>
            <a:ext cx="1538287" cy="153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</p:pic>
      <p:sp>
        <p:nvSpPr>
          <p:cNvPr id="2057" name="Rectangle 5"/>
          <p:cNvSpPr>
            <a:spLocks noChangeArrowheads="1"/>
          </p:cNvSpPr>
          <p:nvPr/>
        </p:nvSpPr>
        <p:spPr bwMode="auto">
          <a:xfrm>
            <a:off x="1225550" y="387350"/>
            <a:ext cx="1739900" cy="349250"/>
          </a:xfrm>
          <a:prstGeom prst="rect">
            <a:avLst/>
          </a:prstGeom>
          <a:noFill/>
          <a:ln w="12700">
            <a:solidFill>
              <a:srgbClr val="0099CC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lang="sr-Latn-CS" sz="1600">
                <a:solidFill>
                  <a:schemeClr val="bg2"/>
                </a:solidFill>
                <a:latin typeface="Arial Black" pitchFamily="34" charset="0"/>
              </a:rPr>
              <a:t>тип напада</a:t>
            </a:r>
          </a:p>
        </p:txBody>
      </p:sp>
      <p:sp>
        <p:nvSpPr>
          <p:cNvPr id="2058" name="Rectangle 6"/>
          <p:cNvSpPr>
            <a:spLocks noChangeArrowheads="1"/>
          </p:cNvSpPr>
          <p:nvPr/>
        </p:nvSpPr>
        <p:spPr bwMode="auto">
          <a:xfrm>
            <a:off x="1438275" y="1057275"/>
            <a:ext cx="1482725" cy="349250"/>
          </a:xfrm>
          <a:prstGeom prst="rect">
            <a:avLst/>
          </a:prstGeom>
          <a:noFill/>
          <a:ln w="12700">
            <a:solidFill>
              <a:srgbClr val="0099CC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sr-Latn-CS" sz="1600">
                <a:solidFill>
                  <a:schemeClr val="bg2"/>
                </a:solidFill>
                <a:latin typeface="Arial Black" pitchFamily="34" charset="0"/>
              </a:rPr>
              <a:t>учесталост</a:t>
            </a:r>
          </a:p>
        </p:txBody>
      </p:sp>
      <p:sp>
        <p:nvSpPr>
          <p:cNvPr id="2059" name="Rectangle 7"/>
          <p:cNvSpPr>
            <a:spLocks noChangeArrowheads="1"/>
          </p:cNvSpPr>
          <p:nvPr/>
        </p:nvSpPr>
        <p:spPr bwMode="auto">
          <a:xfrm>
            <a:off x="295275" y="1819275"/>
            <a:ext cx="3392488" cy="349250"/>
          </a:xfrm>
          <a:prstGeom prst="rect">
            <a:avLst/>
          </a:prstGeom>
          <a:noFill/>
          <a:ln w="12700">
            <a:solidFill>
              <a:srgbClr val="0099CC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sr-Latn-CS" sz="1600">
                <a:solidFill>
                  <a:schemeClr val="bg2"/>
                </a:solidFill>
                <a:latin typeface="Arial Black" pitchFamily="34" charset="0"/>
              </a:rPr>
              <a:t>циркадијална дистрибуција</a:t>
            </a: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381000" y="320040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>
            <a:spAutoFit/>
          </a:bodyPr>
          <a:lstStyle/>
          <a:p>
            <a:pPr defTabSz="762000" eaLnBrk="0" hangingPunct="0">
              <a:spcBef>
                <a:spcPct val="50000"/>
              </a:spcBef>
              <a:defRPr/>
            </a:pPr>
            <a:endParaRPr lang="sr-Latn-CS" sz="160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2061" name="Rectangle 9"/>
          <p:cNvSpPr>
            <a:spLocks noChangeArrowheads="1"/>
          </p:cNvSpPr>
          <p:nvPr/>
        </p:nvSpPr>
        <p:spPr bwMode="auto">
          <a:xfrm>
            <a:off x="447675" y="2505075"/>
            <a:ext cx="3206750" cy="349250"/>
          </a:xfrm>
          <a:prstGeom prst="rect">
            <a:avLst/>
          </a:prstGeom>
          <a:noFill/>
          <a:ln w="12700">
            <a:solidFill>
              <a:srgbClr val="0099CC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sr-Latn-CS" sz="1600">
                <a:solidFill>
                  <a:schemeClr val="bg2"/>
                </a:solidFill>
                <a:latin typeface="Arial Black" pitchFamily="34" charset="0"/>
              </a:rPr>
              <a:t>преципитирајући фактори</a:t>
            </a:r>
          </a:p>
        </p:txBody>
      </p:sp>
      <p:sp>
        <p:nvSpPr>
          <p:cNvPr id="2062" name="Rectangle 10"/>
          <p:cNvSpPr>
            <a:spLocks noChangeArrowheads="1"/>
          </p:cNvSpPr>
          <p:nvPr/>
        </p:nvSpPr>
        <p:spPr bwMode="auto">
          <a:xfrm>
            <a:off x="1209675" y="3343275"/>
            <a:ext cx="1968500" cy="349250"/>
          </a:xfrm>
          <a:prstGeom prst="rect">
            <a:avLst/>
          </a:prstGeom>
          <a:noFill/>
          <a:ln w="12700">
            <a:solidFill>
              <a:srgbClr val="0099CC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sr-Latn-CS" sz="1600">
                <a:solidFill>
                  <a:schemeClr val="bg2"/>
                </a:solidFill>
                <a:latin typeface="Arial Black" pitchFamily="34" charset="0"/>
              </a:rPr>
              <a:t>године почетка</a:t>
            </a:r>
          </a:p>
        </p:txBody>
      </p:sp>
      <p:sp>
        <p:nvSpPr>
          <p:cNvPr id="2063" name="Rectangle 11"/>
          <p:cNvSpPr>
            <a:spLocks noChangeArrowheads="1"/>
          </p:cNvSpPr>
          <p:nvPr/>
        </p:nvSpPr>
        <p:spPr bwMode="auto">
          <a:xfrm>
            <a:off x="676275" y="4257675"/>
            <a:ext cx="2225675" cy="349250"/>
          </a:xfrm>
          <a:prstGeom prst="rect">
            <a:avLst/>
          </a:prstGeom>
          <a:noFill/>
          <a:ln w="12700">
            <a:solidFill>
              <a:srgbClr val="0099CC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sr-Latn-CS" sz="1600">
                <a:solidFill>
                  <a:schemeClr val="bg2"/>
                </a:solidFill>
                <a:latin typeface="Arial Black" pitchFamily="34" charset="0"/>
              </a:rPr>
              <a:t>тип наслеђивања</a:t>
            </a:r>
          </a:p>
        </p:txBody>
      </p:sp>
      <p:sp>
        <p:nvSpPr>
          <p:cNvPr id="2064" name="Rectangle 12"/>
          <p:cNvSpPr>
            <a:spLocks noChangeArrowheads="1"/>
          </p:cNvSpPr>
          <p:nvPr/>
        </p:nvSpPr>
        <p:spPr bwMode="auto">
          <a:xfrm>
            <a:off x="1133475" y="5324475"/>
            <a:ext cx="2430463" cy="349250"/>
          </a:xfrm>
          <a:prstGeom prst="rect">
            <a:avLst/>
          </a:prstGeom>
          <a:noFill/>
          <a:ln w="12700">
            <a:solidFill>
              <a:srgbClr val="0099CC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sr-Latn-CS" sz="1600">
                <a:solidFill>
                  <a:schemeClr val="bg2"/>
                </a:solidFill>
                <a:latin typeface="Arial Black" pitchFamily="34" charset="0"/>
              </a:rPr>
              <a:t>терапијски одговор</a:t>
            </a:r>
          </a:p>
        </p:txBody>
      </p:sp>
      <p:sp>
        <p:nvSpPr>
          <p:cNvPr id="2065" name="Rectangle 13"/>
          <p:cNvSpPr>
            <a:spLocks noChangeArrowheads="1"/>
          </p:cNvSpPr>
          <p:nvPr/>
        </p:nvSpPr>
        <p:spPr bwMode="auto">
          <a:xfrm>
            <a:off x="142875" y="6238875"/>
            <a:ext cx="4330700" cy="349250"/>
          </a:xfrm>
          <a:prstGeom prst="rect">
            <a:avLst/>
          </a:prstGeom>
          <a:noFill/>
          <a:ln w="12700">
            <a:solidFill>
              <a:srgbClr val="0099CC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sr-Latn-CS" sz="1600">
                <a:solidFill>
                  <a:schemeClr val="bg2"/>
                </a:solidFill>
                <a:latin typeface="Arial Black" pitchFamily="34" charset="0"/>
              </a:rPr>
              <a:t>иктални, интериктални и видео-ЕЕГ</a:t>
            </a:r>
          </a:p>
        </p:txBody>
      </p:sp>
      <p:sp>
        <p:nvSpPr>
          <p:cNvPr id="2066" name="Rectangle 14"/>
          <p:cNvSpPr>
            <a:spLocks noChangeArrowheads="1"/>
          </p:cNvSpPr>
          <p:nvPr/>
        </p:nvSpPr>
        <p:spPr bwMode="auto">
          <a:xfrm>
            <a:off x="5083175" y="282575"/>
            <a:ext cx="2735263" cy="349250"/>
          </a:xfrm>
          <a:prstGeom prst="rect">
            <a:avLst/>
          </a:prstGeom>
          <a:noFill/>
          <a:ln w="12700">
            <a:solidFill>
              <a:srgbClr val="0099CC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sr-Latn-CS" sz="1600">
                <a:solidFill>
                  <a:schemeClr val="bg2"/>
                </a:solidFill>
                <a:latin typeface="Arial Black" pitchFamily="34" charset="0"/>
              </a:rPr>
              <a:t>неуроимиџинг методе</a:t>
            </a:r>
          </a:p>
        </p:txBody>
      </p:sp>
      <p:graphicFrame>
        <p:nvGraphicFramePr>
          <p:cNvPr id="2050" name="Object 15"/>
          <p:cNvGraphicFramePr>
            <a:graphicFrameLocks/>
          </p:cNvGraphicFramePr>
          <p:nvPr/>
        </p:nvGraphicFramePr>
        <p:xfrm>
          <a:off x="76200" y="4029075"/>
          <a:ext cx="392113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ClipArt" r:id="rId4" imgW="1423800" imgH="3055680" progId="">
                  <p:embed/>
                </p:oleObj>
              </mc:Choice>
              <mc:Fallback>
                <p:oleObj name="ClipArt" r:id="rId4" imgW="1423800" imgH="3055680" progId="">
                  <p:embed/>
                  <p:pic>
                    <p:nvPicPr>
                      <p:cNvPr id="0" name="Object 1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4029075"/>
                        <a:ext cx="392113" cy="844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35921" dir="2700000" algn="ctr" rotWithShape="0">
                          <a:schemeClr val="bg2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7" name="Rectangle 16"/>
          <p:cNvSpPr>
            <a:spLocks noChangeArrowheads="1"/>
          </p:cNvSpPr>
          <p:nvPr/>
        </p:nvSpPr>
        <p:spPr bwMode="auto">
          <a:xfrm>
            <a:off x="5172075" y="1514475"/>
            <a:ext cx="2690813" cy="349250"/>
          </a:xfrm>
          <a:prstGeom prst="rect">
            <a:avLst/>
          </a:prstGeom>
          <a:noFill/>
          <a:ln w="12700">
            <a:solidFill>
              <a:srgbClr val="0099CC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sr-Latn-CS" sz="1600">
                <a:solidFill>
                  <a:schemeClr val="bg2"/>
                </a:solidFill>
                <a:latin typeface="Arial Black" pitchFamily="34" charset="0"/>
              </a:rPr>
              <a:t>генетска испитивања</a:t>
            </a:r>
          </a:p>
        </p:txBody>
      </p:sp>
      <p:sp>
        <p:nvSpPr>
          <p:cNvPr id="2068" name="Rectangle 17"/>
          <p:cNvSpPr>
            <a:spLocks noChangeArrowheads="1"/>
          </p:cNvSpPr>
          <p:nvPr/>
        </p:nvSpPr>
        <p:spPr bwMode="auto">
          <a:xfrm>
            <a:off x="6010275" y="2733675"/>
            <a:ext cx="2111375" cy="349250"/>
          </a:xfrm>
          <a:prstGeom prst="rect">
            <a:avLst/>
          </a:prstGeom>
          <a:noFill/>
          <a:ln w="12700">
            <a:solidFill>
              <a:srgbClr val="0099CC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sr-Latn-CS" sz="1600">
                <a:solidFill>
                  <a:schemeClr val="bg2"/>
                </a:solidFill>
                <a:latin typeface="Arial Black" pitchFamily="34" charset="0"/>
              </a:rPr>
              <a:t>општи симптоми</a:t>
            </a:r>
          </a:p>
        </p:txBody>
      </p:sp>
      <p:sp>
        <p:nvSpPr>
          <p:cNvPr id="2069" name="Rectangle 18"/>
          <p:cNvSpPr>
            <a:spLocks noChangeArrowheads="1"/>
          </p:cNvSpPr>
          <p:nvPr/>
        </p:nvSpPr>
        <p:spPr bwMode="auto">
          <a:xfrm>
            <a:off x="5629275" y="3648075"/>
            <a:ext cx="2122488" cy="349250"/>
          </a:xfrm>
          <a:prstGeom prst="rect">
            <a:avLst/>
          </a:prstGeom>
          <a:noFill/>
          <a:ln w="12700">
            <a:solidFill>
              <a:srgbClr val="0099CC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sr-Latn-CS" sz="1600">
                <a:solidFill>
                  <a:schemeClr val="bg2"/>
                </a:solidFill>
                <a:latin typeface="Arial Black" pitchFamily="34" charset="0"/>
              </a:rPr>
              <a:t>ментални статус</a:t>
            </a:r>
          </a:p>
        </p:txBody>
      </p:sp>
      <p:sp>
        <p:nvSpPr>
          <p:cNvPr id="2070" name="Rectangle 19"/>
          <p:cNvSpPr>
            <a:spLocks noChangeArrowheads="1"/>
          </p:cNvSpPr>
          <p:nvPr/>
        </p:nvSpPr>
        <p:spPr bwMode="auto">
          <a:xfrm>
            <a:off x="5553075" y="4486275"/>
            <a:ext cx="2384425" cy="349250"/>
          </a:xfrm>
          <a:prstGeom prst="rect">
            <a:avLst/>
          </a:prstGeom>
          <a:noFill/>
          <a:ln w="12700">
            <a:solidFill>
              <a:srgbClr val="0099CC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sr-Latn-CS" sz="1600">
                <a:solidFill>
                  <a:schemeClr val="bg2"/>
                </a:solidFill>
                <a:latin typeface="Arial Black" pitchFamily="34" charset="0"/>
              </a:rPr>
              <a:t>неуролошки налаз</a:t>
            </a:r>
          </a:p>
        </p:txBody>
      </p:sp>
      <p:graphicFrame>
        <p:nvGraphicFramePr>
          <p:cNvPr id="2051" name="Object 20"/>
          <p:cNvGraphicFramePr>
            <a:graphicFrameLocks/>
          </p:cNvGraphicFramePr>
          <p:nvPr/>
        </p:nvGraphicFramePr>
        <p:xfrm>
          <a:off x="8186738" y="2725738"/>
          <a:ext cx="847725" cy="703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ClipArt" r:id="rId6" imgW="4076640" imgH="3376440" progId="">
                  <p:embed/>
                </p:oleObj>
              </mc:Choice>
              <mc:Fallback>
                <p:oleObj name="ClipArt" r:id="rId6" imgW="4076640" imgH="3376440" progId="">
                  <p:embed/>
                  <p:pic>
                    <p:nvPicPr>
                      <p:cNvPr id="0" name="Object 20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86738" y="2725738"/>
                        <a:ext cx="847725" cy="703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35921" dir="2700000" algn="ctr" rotWithShape="0">
                          <a:schemeClr val="bg2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8149" name="Picture 21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21625" y="76200"/>
            <a:ext cx="11239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</p:pic>
      <p:sp>
        <p:nvSpPr>
          <p:cNvPr id="2072" name="Rectangle 22"/>
          <p:cNvSpPr>
            <a:spLocks noChangeArrowheads="1"/>
          </p:cNvSpPr>
          <p:nvPr/>
        </p:nvSpPr>
        <p:spPr bwMode="auto">
          <a:xfrm>
            <a:off x="6149975" y="5464175"/>
            <a:ext cx="1636713" cy="349250"/>
          </a:xfrm>
          <a:prstGeom prst="rect">
            <a:avLst/>
          </a:prstGeom>
          <a:noFill/>
          <a:ln w="12700">
            <a:solidFill>
              <a:srgbClr val="0099CC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sr-Latn-CS" sz="1600">
                <a:solidFill>
                  <a:schemeClr val="bg2"/>
                </a:solidFill>
                <a:latin typeface="Arial Black" pitchFamily="34" charset="0"/>
              </a:rPr>
              <a:t>здрав разум</a:t>
            </a:r>
          </a:p>
        </p:txBody>
      </p:sp>
      <p:graphicFrame>
        <p:nvGraphicFramePr>
          <p:cNvPr id="2052" name="Object 23"/>
          <p:cNvGraphicFramePr>
            <a:graphicFrameLocks/>
          </p:cNvGraphicFramePr>
          <p:nvPr/>
        </p:nvGraphicFramePr>
        <p:xfrm>
          <a:off x="0" y="2847975"/>
          <a:ext cx="1206500" cy="113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ClipArt" r:id="rId9" imgW="3660480" imgH="3436920" progId="">
                  <p:embed/>
                </p:oleObj>
              </mc:Choice>
              <mc:Fallback>
                <p:oleObj name="ClipArt" r:id="rId9" imgW="3660480" imgH="3436920" progId="">
                  <p:embed/>
                  <p:pic>
                    <p:nvPicPr>
                      <p:cNvPr id="0" name="Object 23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847975"/>
                        <a:ext cx="1206500" cy="1131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35921" dir="2700000" algn="ctr" rotWithShape="0">
                          <a:schemeClr val="bg2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24"/>
          <p:cNvGraphicFramePr>
            <a:graphicFrameLocks/>
          </p:cNvGraphicFramePr>
          <p:nvPr/>
        </p:nvGraphicFramePr>
        <p:xfrm>
          <a:off x="8008938" y="5327650"/>
          <a:ext cx="674687" cy="145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8" name="ClipArt" r:id="rId11" imgW="1699920" imgH="3659040" progId="">
                  <p:embed/>
                </p:oleObj>
              </mc:Choice>
              <mc:Fallback>
                <p:oleObj name="ClipArt" r:id="rId11" imgW="1699920" imgH="3659040" progId="">
                  <p:embed/>
                  <p:pic>
                    <p:nvPicPr>
                      <p:cNvPr id="0" name="Object 24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8938" y="5327650"/>
                        <a:ext cx="674687" cy="1454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35921" dir="2700000" algn="ctr" rotWithShape="0">
                          <a:schemeClr val="bg2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25"/>
          <p:cNvGraphicFramePr>
            <a:graphicFrameLocks/>
          </p:cNvGraphicFramePr>
          <p:nvPr/>
        </p:nvGraphicFramePr>
        <p:xfrm>
          <a:off x="7924800" y="3605213"/>
          <a:ext cx="1128713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ClipArt" r:id="rId13" imgW="3659040" imgH="1160280" progId="">
                  <p:embed/>
                </p:oleObj>
              </mc:Choice>
              <mc:Fallback>
                <p:oleObj name="ClipArt" r:id="rId13" imgW="3659040" imgH="1160280" progId="">
                  <p:embed/>
                  <p:pic>
                    <p:nvPicPr>
                      <p:cNvPr id="0" name="Object 25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4800" y="3605213"/>
                        <a:ext cx="1128713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35921" dir="2700000" algn="ctr" rotWithShape="0">
                          <a:schemeClr val="bg2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54" name="Rectangle 26"/>
          <p:cNvSpPr>
            <a:spLocks noChangeArrowheads="1"/>
          </p:cNvSpPr>
          <p:nvPr/>
        </p:nvSpPr>
        <p:spPr bwMode="auto">
          <a:xfrm>
            <a:off x="3771900" y="4289425"/>
            <a:ext cx="1447800" cy="412750"/>
          </a:xfrm>
          <a:prstGeom prst="rect">
            <a:avLst/>
          </a:prstGeom>
          <a:solidFill>
            <a:schemeClr val="bg2"/>
          </a:solidFill>
          <a:ln w="76200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>
            <a:spAutoFit/>
          </a:bodyPr>
          <a:lstStyle/>
          <a:p>
            <a:pPr defTabSz="762000" eaLnBrk="0" hangingPunct="0">
              <a:defRPr/>
            </a:pPr>
            <a:r>
              <a:rPr lang="sr-Latn-CS" sz="1600">
                <a:solidFill>
                  <a:schemeClr val="tx2"/>
                </a:solidFill>
                <a:latin typeface="Arial Black" pitchFamily="34" charset="0"/>
              </a:rPr>
              <a:t>sindrom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685800" y="2590800"/>
            <a:ext cx="7772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rgbClr val="003366"/>
              </a:buClr>
              <a:buSzPct val="90000"/>
              <a:buFont typeface="Monotype Sorts"/>
              <a:buBlip>
                <a:blip r:embed="rId2"/>
              </a:buBlip>
              <a:defRPr/>
            </a:pPr>
            <a:r>
              <a:rPr lang="sr-Latn-CS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прогноза</a:t>
            </a:r>
          </a:p>
          <a:p>
            <a:pPr marL="342900" indent="-342900">
              <a:spcBef>
                <a:spcPct val="20000"/>
              </a:spcBef>
              <a:buClr>
                <a:srgbClr val="003366"/>
              </a:buClr>
              <a:buSzPct val="90000"/>
              <a:buFont typeface="Monotype Sorts"/>
              <a:buBlip>
                <a:blip r:embed="rId2"/>
              </a:buBlip>
              <a:defRPr/>
            </a:pPr>
            <a:r>
              <a:rPr lang="sr-Latn-CS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дијагностички поступак</a:t>
            </a:r>
          </a:p>
          <a:p>
            <a:pPr marL="342900" indent="-342900">
              <a:spcBef>
                <a:spcPct val="20000"/>
              </a:spcBef>
              <a:buClr>
                <a:srgbClr val="003366"/>
              </a:buClr>
              <a:buSzPct val="90000"/>
              <a:buFont typeface="Monotype Sorts"/>
              <a:buBlip>
                <a:blip r:embed="rId2"/>
              </a:buBlip>
              <a:defRPr/>
            </a:pPr>
            <a:r>
              <a:rPr lang="sr-Latn-CS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компликације </a:t>
            </a:r>
          </a:p>
          <a:p>
            <a:pPr marL="342900" indent="-342900">
              <a:spcBef>
                <a:spcPct val="20000"/>
              </a:spcBef>
              <a:buClr>
                <a:srgbClr val="003366"/>
              </a:buClr>
              <a:buSzPct val="90000"/>
              <a:buFont typeface="Monotype Sorts"/>
              <a:buBlip>
                <a:blip r:embed="rId2"/>
              </a:buBlip>
              <a:defRPr/>
            </a:pPr>
            <a:r>
              <a:rPr lang="sr-Latn-CS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терапија</a:t>
            </a: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300038" y="457200"/>
            <a:ext cx="8310562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sr-Latn-C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Значај синдромске дијагнозе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>
                <a:effectLst/>
              </a:rPr>
              <a:t>Епилептични напади су симптом 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sr-Cyrl-CS" dirty="0">
                <a:effectLst/>
              </a:rPr>
              <a:t>Епилепсије (хроничне неуролошке болести)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sr-Cyrl-CS" dirty="0">
              <a:effectLst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sr-Cyrl-CS" dirty="0">
                <a:effectLst/>
              </a:rPr>
              <a:t>Симптом разних других поремећаја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228600" y="3048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sr-Latn-C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Значај синдромске дијагнозе</a:t>
            </a:r>
          </a:p>
        </p:txBody>
      </p:sp>
      <p:sp>
        <p:nvSpPr>
          <p:cNvPr id="62466" name="Rectangle 5"/>
          <p:cNvSpPr>
            <a:spLocks noChangeArrowheads="1"/>
          </p:cNvSpPr>
          <p:nvPr/>
        </p:nvSpPr>
        <p:spPr bwMode="auto">
          <a:xfrm>
            <a:off x="153988" y="1371600"/>
            <a:ext cx="899001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defTabSz="762000" eaLnBrk="0" hangingPunct="0">
              <a:spcBef>
                <a:spcPct val="20000"/>
              </a:spcBef>
            </a:pPr>
            <a:endParaRPr lang="sr-Latn-CS" sz="3200">
              <a:latin typeface="Times YU"/>
            </a:endParaRPr>
          </a:p>
          <a:p>
            <a:pPr marL="342900" indent="-342900" defTabSz="762000" eaLnBrk="0" hangingPunct="0">
              <a:spcBef>
                <a:spcPct val="20000"/>
              </a:spcBef>
            </a:pPr>
            <a:endParaRPr lang="sr-Latn-CS" sz="3200">
              <a:latin typeface="Times YU"/>
            </a:endParaRP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0" y="1905000"/>
            <a:ext cx="3119438" cy="4003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endParaRPr lang="sr-Latn-CS" sz="16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600">
                <a:solidFill>
                  <a:schemeClr val="tx2"/>
                </a:solidFill>
                <a:latin typeface="Arial Black" pitchFamily="34" charset="0"/>
              </a:rPr>
              <a:t>Бенигна роландична </a:t>
            </a:r>
          </a:p>
          <a:p>
            <a:pPr eaLnBrk="0" hangingPunct="0">
              <a:defRPr/>
            </a:pPr>
            <a:r>
              <a:rPr lang="sr-Latn-CS" sz="1600">
                <a:solidFill>
                  <a:schemeClr val="tx2"/>
                </a:solidFill>
                <a:latin typeface="Arial Black" pitchFamily="34" charset="0"/>
              </a:rPr>
              <a:t>епилепсија</a:t>
            </a:r>
          </a:p>
          <a:p>
            <a:pPr eaLnBrk="0" hangingPunct="0">
              <a:defRPr/>
            </a:pPr>
            <a:endParaRPr lang="sr-Latn-CS" sz="16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6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6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6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6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600">
                <a:solidFill>
                  <a:schemeClr val="tx2"/>
                </a:solidFill>
                <a:latin typeface="Arial Black" pitchFamily="34" charset="0"/>
              </a:rPr>
              <a:t>Јувенилна миоклоничка </a:t>
            </a:r>
          </a:p>
          <a:p>
            <a:pPr eaLnBrk="0" hangingPunct="0">
              <a:defRPr/>
            </a:pPr>
            <a:r>
              <a:rPr lang="sr-Latn-CS" sz="1600">
                <a:solidFill>
                  <a:schemeClr val="tx2"/>
                </a:solidFill>
                <a:latin typeface="Arial Black" pitchFamily="34" charset="0"/>
              </a:rPr>
              <a:t>епилепсија</a:t>
            </a:r>
          </a:p>
          <a:p>
            <a:pPr eaLnBrk="0" hangingPunct="0">
              <a:defRPr/>
            </a:pPr>
            <a:endParaRPr lang="sr-Latn-CS" sz="16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6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6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6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600">
                <a:solidFill>
                  <a:schemeClr val="tx2"/>
                </a:solidFill>
                <a:latin typeface="Arial Black" pitchFamily="34" charset="0"/>
              </a:rPr>
              <a:t>Епилепсија темпоралног </a:t>
            </a:r>
          </a:p>
          <a:p>
            <a:pPr eaLnBrk="0" hangingPunct="0">
              <a:defRPr/>
            </a:pPr>
            <a:r>
              <a:rPr lang="sr-Latn-CS" sz="1600">
                <a:solidFill>
                  <a:schemeClr val="tx2"/>
                </a:solidFill>
                <a:latin typeface="Arial Black" pitchFamily="34" charset="0"/>
              </a:rPr>
              <a:t>режња</a:t>
            </a: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2971800" y="1781175"/>
            <a:ext cx="2787650" cy="44148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sr-Latn-CS" sz="1600">
                <a:solidFill>
                  <a:srgbClr val="F8F8F8"/>
                </a:solidFill>
                <a:latin typeface="Arial Black" pitchFamily="34" charset="0"/>
              </a:rPr>
              <a:t>Прогноза</a:t>
            </a:r>
          </a:p>
          <a:p>
            <a:pPr eaLnBrk="0" hangingPunct="0">
              <a:defRPr/>
            </a:pPr>
            <a:endParaRPr lang="sr-Latn-CS" sz="1600">
              <a:solidFill>
                <a:srgbClr val="F8F8F8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200">
                <a:solidFill>
                  <a:schemeClr val="tx2"/>
                </a:solidFill>
                <a:latin typeface="Arial Black" pitchFamily="34" charset="0"/>
              </a:rPr>
              <a:t>спонтана ремисија</a:t>
            </a: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200">
                <a:solidFill>
                  <a:schemeClr val="tx2"/>
                </a:solidFill>
                <a:latin typeface="Arial Black" pitchFamily="34" charset="0"/>
              </a:rPr>
              <a:t>доживотна болест</a:t>
            </a: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200">
                <a:solidFill>
                  <a:schemeClr val="tx2"/>
                </a:solidFill>
                <a:latin typeface="Arial Black" pitchFamily="34" charset="0"/>
              </a:rPr>
              <a:t>ремисија у 30% случајева</a:t>
            </a:r>
          </a:p>
          <a:p>
            <a:pPr eaLnBrk="0" hangingPunct="0">
              <a:defRPr/>
            </a:pPr>
            <a:r>
              <a:rPr lang="sr-Latn-CS" sz="1200">
                <a:solidFill>
                  <a:schemeClr val="tx2"/>
                </a:solidFill>
                <a:latin typeface="Arial Black" pitchFamily="34" charset="0"/>
              </a:rPr>
              <a:t>20% рефрактарно на терапију</a:t>
            </a: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5562600" y="1781175"/>
            <a:ext cx="2232025" cy="44148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sr-Latn-CS" sz="1600">
                <a:solidFill>
                  <a:srgbClr val="F8F8F8"/>
                </a:solidFill>
                <a:latin typeface="Arial Black" pitchFamily="34" charset="0"/>
              </a:rPr>
              <a:t>Дијагноза</a:t>
            </a:r>
          </a:p>
          <a:p>
            <a:pPr eaLnBrk="0" hangingPunct="0">
              <a:defRPr/>
            </a:pPr>
            <a:endParaRPr lang="sr-Latn-CS" sz="1600">
              <a:solidFill>
                <a:srgbClr val="F8F8F8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200">
                <a:solidFill>
                  <a:schemeClr val="tx2"/>
                </a:solidFill>
                <a:latin typeface="Arial Black" pitchFamily="34" charset="0"/>
              </a:rPr>
              <a:t>карактеристичан </a:t>
            </a:r>
          </a:p>
          <a:p>
            <a:pPr eaLnBrk="0" hangingPunct="0">
              <a:defRPr/>
            </a:pPr>
            <a:r>
              <a:rPr lang="sr-Latn-CS" sz="1200">
                <a:solidFill>
                  <a:schemeClr val="tx2"/>
                </a:solidFill>
                <a:latin typeface="Arial Black" pitchFamily="34" charset="0"/>
              </a:rPr>
              <a:t>ЕЕГ образац</a:t>
            </a: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200">
                <a:solidFill>
                  <a:schemeClr val="tx2"/>
                </a:solidFill>
                <a:latin typeface="Arial Black" pitchFamily="34" charset="0"/>
              </a:rPr>
              <a:t>карактеристичан </a:t>
            </a:r>
          </a:p>
          <a:p>
            <a:pPr eaLnBrk="0" hangingPunct="0">
              <a:defRPr/>
            </a:pPr>
            <a:r>
              <a:rPr lang="sr-Latn-CS" sz="1200">
                <a:solidFill>
                  <a:schemeClr val="tx2"/>
                </a:solidFill>
                <a:latin typeface="Arial Black" pitchFamily="34" charset="0"/>
              </a:rPr>
              <a:t>клинички ток</a:t>
            </a: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200">
                <a:solidFill>
                  <a:schemeClr val="tx2"/>
                </a:solidFill>
                <a:latin typeface="Arial Black" pitchFamily="34" charset="0"/>
              </a:rPr>
              <a:t>мезијална темпорална </a:t>
            </a:r>
          </a:p>
          <a:p>
            <a:pPr eaLnBrk="0" hangingPunct="0">
              <a:defRPr/>
            </a:pPr>
            <a:r>
              <a:rPr lang="sr-Latn-CS" sz="1200">
                <a:solidFill>
                  <a:schemeClr val="tx2"/>
                </a:solidFill>
                <a:latin typeface="Arial Black" pitchFamily="34" charset="0"/>
              </a:rPr>
              <a:t>склероза</a:t>
            </a:r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7766050" y="1781175"/>
            <a:ext cx="1454150" cy="43830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sr-Latn-CS" sz="1600">
                <a:solidFill>
                  <a:srgbClr val="F8F8F8"/>
                </a:solidFill>
                <a:latin typeface="Arial Black" pitchFamily="34" charset="0"/>
              </a:rPr>
              <a:t>Терапија</a:t>
            </a: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200">
                <a:solidFill>
                  <a:schemeClr val="tx2"/>
                </a:solidFill>
                <a:latin typeface="Arial Black" pitchFamily="34" charset="0"/>
              </a:rPr>
              <a:t>кратkоroчнa</a:t>
            </a: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200">
                <a:solidFill>
                  <a:schemeClr val="tx2"/>
                </a:solidFill>
                <a:latin typeface="Arial Black" pitchFamily="34" charset="0"/>
              </a:rPr>
              <a:t>Валпроaти</a:t>
            </a: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endParaRPr lang="sr-Latn-CS" sz="1200">
              <a:solidFill>
                <a:schemeClr val="tx2"/>
              </a:solidFill>
              <a:latin typeface="Arial Black" pitchFamily="34" charset="0"/>
            </a:endParaRPr>
          </a:p>
          <a:p>
            <a:pPr eaLnBrk="0" hangingPunct="0">
              <a:defRPr/>
            </a:pPr>
            <a:r>
              <a:rPr lang="sr-Latn-CS" sz="1200">
                <a:solidFill>
                  <a:schemeClr val="tx2"/>
                </a:solidFill>
                <a:latin typeface="Arial Black" pitchFamily="34" charset="0"/>
              </a:rPr>
              <a:t>Карбaмaзепин</a:t>
            </a:r>
          </a:p>
          <a:p>
            <a:pPr eaLnBrk="0" hangingPunct="0">
              <a:defRPr/>
            </a:pPr>
            <a:endParaRPr lang="sr-Latn-CS" sz="140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62471" name="Line 10"/>
          <p:cNvSpPr>
            <a:spLocks noChangeShapeType="1"/>
          </p:cNvSpPr>
          <p:nvPr/>
        </p:nvSpPr>
        <p:spPr bwMode="auto">
          <a:xfrm>
            <a:off x="0" y="17526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2472" name="Line 11"/>
          <p:cNvSpPr>
            <a:spLocks noChangeShapeType="1"/>
          </p:cNvSpPr>
          <p:nvPr/>
        </p:nvSpPr>
        <p:spPr bwMode="auto">
          <a:xfrm>
            <a:off x="0" y="21336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2473" name="Line 12"/>
          <p:cNvSpPr>
            <a:spLocks noChangeShapeType="1"/>
          </p:cNvSpPr>
          <p:nvPr/>
        </p:nvSpPr>
        <p:spPr bwMode="auto">
          <a:xfrm>
            <a:off x="0" y="64008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Title 1"/>
          <p:cNvSpPr>
            <a:spLocks noGrp="1"/>
          </p:cNvSpPr>
          <p:nvPr>
            <p:ph type="title" idx="4294967295"/>
          </p:nvPr>
        </p:nvSpPr>
        <p:spPr>
          <a:xfrm>
            <a:off x="457200" y="276225"/>
            <a:ext cx="8229600" cy="1130300"/>
          </a:xfrm>
          <a:noFill/>
        </p:spPr>
        <p:txBody>
          <a:bodyPr/>
          <a:lstStyle/>
          <a:p>
            <a:r>
              <a:rPr lang="en-US">
                <a:effectLst/>
              </a:rPr>
              <a:t>Основни узроци епилепсије </a:t>
            </a:r>
          </a:p>
        </p:txBody>
      </p:sp>
      <p:sp>
        <p:nvSpPr>
          <p:cNvPr id="19558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3375"/>
            <a:ext cx="8229600" cy="4532313"/>
          </a:xfrm>
          <a:noFill/>
        </p:spPr>
        <p:txBody>
          <a:bodyPr/>
          <a:lstStyle/>
          <a:p>
            <a:r>
              <a:rPr lang="en-US">
                <a:effectLst/>
              </a:rPr>
              <a:t>Идиопатске епилепсије </a:t>
            </a:r>
          </a:p>
          <a:p>
            <a:r>
              <a:rPr lang="en-US">
                <a:effectLst/>
              </a:rPr>
              <a:t>Симптоматске епилепсије </a:t>
            </a:r>
          </a:p>
          <a:p>
            <a:r>
              <a:rPr lang="en-US">
                <a:effectLst/>
              </a:rPr>
              <a:t>Провоциране епилепсије </a:t>
            </a:r>
          </a:p>
          <a:p>
            <a:r>
              <a:rPr lang="en-US">
                <a:effectLst/>
              </a:rPr>
              <a:t>Криптогене епилепсије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74875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sr-Latn-CS"/>
              <a:t>Идиопатске </a:t>
            </a:r>
            <a:r>
              <a:rPr lang="sr-Latn-CS" sz="2000"/>
              <a:t>(без придружене болести ЦНС-епилепсија је једини фенотип) </a:t>
            </a:r>
            <a:r>
              <a:rPr lang="sr-Cyrl-CS" sz="2000">
                <a:solidFill>
                  <a:srgbClr val="FF3300"/>
                </a:solidFill>
              </a:rPr>
              <a:t>1.</a:t>
            </a:r>
            <a:r>
              <a:rPr lang="sr-Latn-CS" sz="2000">
                <a:solidFill>
                  <a:srgbClr val="FF3300"/>
                </a:solidFill>
              </a:rPr>
              <a:t> и </a:t>
            </a:r>
            <a:r>
              <a:rPr lang="sr-Cyrl-CS" sz="2000">
                <a:solidFill>
                  <a:srgbClr val="FF3300"/>
                </a:solidFill>
              </a:rPr>
              <a:t>2.</a:t>
            </a:r>
            <a:r>
              <a:rPr lang="sr-Latn-CS" sz="2000">
                <a:solidFill>
                  <a:srgbClr val="FF3300"/>
                </a:solidFill>
              </a:rPr>
              <a:t> деценија</a:t>
            </a:r>
          </a:p>
          <a:p>
            <a:pPr eaLnBrk="1" hangingPunct="1">
              <a:defRPr/>
            </a:pPr>
            <a:r>
              <a:rPr lang="sr-Latn-CS"/>
              <a:t>Симптоматске </a:t>
            </a:r>
            <a:r>
              <a:rPr lang="sr-Latn-CS" sz="1800"/>
              <a:t>(постоји придружена болест ЦНС) </a:t>
            </a:r>
            <a:r>
              <a:rPr lang="sr-Latn-CS" sz="1800">
                <a:solidFill>
                  <a:srgbClr val="FF3300"/>
                </a:solidFill>
              </a:rPr>
              <a:t>преко 30 година Епи тарда</a:t>
            </a:r>
          </a:p>
          <a:p>
            <a:pPr eaLnBrk="1" hangingPunct="1">
              <a:defRPr/>
            </a:pPr>
            <a:r>
              <a:rPr lang="sr-Latn-CS"/>
              <a:t>Криптогене - </a:t>
            </a:r>
            <a:r>
              <a:rPr lang="sr-Latn-CS" sz="1600"/>
              <a:t>вероватно симптоматске (сматрају се симптоматским док се не докаже супротно)</a:t>
            </a:r>
            <a:endParaRPr lang="en-US" sz="1600"/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sz="3600"/>
              <a:t>Класификација епилепсија</a:t>
            </a:r>
            <a:br>
              <a:rPr lang="sr-Latn-CS" sz="3600"/>
            </a:br>
            <a:r>
              <a:rPr lang="sr-Latn-CS" sz="3600"/>
              <a:t>ГЕНЕРАЛИЗОВАНЕ ИЛИ ПАРЦИЈАЛНЕ</a:t>
            </a:r>
            <a:endParaRPr lang="en-US" sz="36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3" name="Title 2"/>
          <p:cNvSpPr>
            <a:spLocks noGrp="1"/>
          </p:cNvSpPr>
          <p:nvPr>
            <p:ph type="title" idx="4294967295"/>
          </p:nvPr>
        </p:nvSpPr>
        <p:spPr>
          <a:xfrm>
            <a:off x="457200" y="276225"/>
            <a:ext cx="8229600" cy="1130300"/>
          </a:xfrm>
          <a:noFill/>
        </p:spPr>
        <p:txBody>
          <a:bodyPr/>
          <a:lstStyle/>
          <a:p>
            <a:r>
              <a:rPr lang="en-US" sz="2800">
                <a:effectLst/>
              </a:rPr>
              <a:t>Систематична класификација епилепсија према етиологији (Схорвон, 2011)</a:t>
            </a:r>
            <a:r>
              <a:rPr lang="en-US">
                <a:effectLst/>
              </a:rPr>
              <a:t> </a:t>
            </a:r>
            <a:endParaRPr lang="sr-Latn-CS">
              <a:effectLst/>
            </a:endParaRPr>
          </a:p>
        </p:txBody>
      </p:sp>
      <p:graphicFrame>
        <p:nvGraphicFramePr>
          <p:cNvPr id="192533" name="Group 21"/>
          <p:cNvGraphicFramePr>
            <a:graphicFrameLocks noGrp="1"/>
          </p:cNvGraphicFramePr>
          <p:nvPr>
            <p:ph idx="4294967295"/>
          </p:nvPr>
        </p:nvGraphicFramePr>
        <p:xfrm>
          <a:off x="457200" y="1844675"/>
          <a:ext cx="8229600" cy="4705352"/>
        </p:xfrm>
        <a:graphic>
          <a:graphicData uri="http://schemas.openxmlformats.org/drawingml/2006/table">
            <a:tbl>
              <a:tblPr/>
              <a:tblGrid>
                <a:gridCol w="1882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46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76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Идиопатске епилепсије </a:t>
                      </a:r>
                      <a:endParaRPr kumimoji="0" lang="sr-Latn-C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Епилепсије изазване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генетским узроком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без грубљих неуропатолошких ненормалности. Укључене су и епилепсије са вероватним мултигенским или комплексним наслеђивањем, чији механизми још увек нису доказани 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Симптоматске епилепсије </a:t>
                      </a:r>
                      <a:endParaRPr kumimoji="0" lang="sr-Latn-C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Стечене удружене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са грубљим патолошким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ненормалностим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 или са клиничким карактеристикама који на то указују. Укључени су развојни и конгенитални поремећаји код којих постоје патолошке промене,  болести код којих је, поред других системских или неуролошких ненормалности, присутна и епилепсија 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76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Провоциране епилепсије ("напади")</a:t>
                      </a:r>
                      <a:endParaRPr kumimoji="0" lang="sr-Latn-C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Епилепсије код којих је специфични системски или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спољашњи фактор главни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узрок епилепсије и где нема грубљих патолошких промена . Могу да имају генетски, стечени, или криптогени узрок. Овде спадају и 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рефлексне епилепсије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Криптогене епилепсије </a:t>
                      </a:r>
                      <a:endParaRPr kumimoji="0" lang="sr-Latn-C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Узрок није утврђен, што зависи од труда и технологије уложене у дијагностички поступак. Чини око 40% епилепсија </a:t>
                      </a:r>
                      <a:endParaRPr kumimoji="0" lang="sr-Latn-C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2531" name="TextBox 23"/>
          <p:cNvSpPr txBox="1">
            <a:spLocks noChangeArrowheads="1"/>
          </p:cNvSpPr>
          <p:nvPr/>
        </p:nvSpPr>
        <p:spPr bwMode="auto">
          <a:xfrm>
            <a:off x="179388" y="6561138"/>
            <a:ext cx="85693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US" sz="1200" b="1">
              <a:cs typeface="Arial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89" name="Title 1"/>
          <p:cNvSpPr>
            <a:spLocks noGrp="1"/>
          </p:cNvSpPr>
          <p:nvPr>
            <p:ph type="title" idx="4294967295"/>
          </p:nvPr>
        </p:nvSpPr>
        <p:spPr>
          <a:xfrm>
            <a:off x="457200" y="276225"/>
            <a:ext cx="8229600" cy="1130300"/>
          </a:xfrm>
          <a:noFill/>
        </p:spPr>
        <p:txBody>
          <a:bodyPr/>
          <a:lstStyle/>
          <a:p>
            <a:r>
              <a:rPr lang="en-US" sz="3600">
                <a:effectLst/>
              </a:rPr>
              <a:t>Лечење провоцираних епилепсија</a:t>
            </a:r>
            <a:r>
              <a:rPr lang="en-US">
                <a:effectLst/>
              </a:rPr>
              <a:t> </a:t>
            </a:r>
          </a:p>
        </p:txBody>
      </p:sp>
      <p:sp>
        <p:nvSpPr>
          <p:cNvPr id="242690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3375"/>
            <a:ext cx="8229600" cy="4532313"/>
          </a:xfrm>
          <a:noFill/>
        </p:spPr>
        <p:txBody>
          <a:bodyPr/>
          <a:lstStyle/>
          <a:p>
            <a:r>
              <a:rPr lang="en-US">
                <a:effectLst/>
              </a:rPr>
              <a:t>Тражити узрок </a:t>
            </a:r>
          </a:p>
          <a:p>
            <a:r>
              <a:rPr lang="en-US">
                <a:effectLst/>
              </a:rPr>
              <a:t>Лечити узрок кад год је могуће </a:t>
            </a:r>
          </a:p>
          <a:p>
            <a:r>
              <a:rPr lang="en-US">
                <a:effectLst/>
              </a:rPr>
              <a:t>Примена само антиепилептичких лекова најчешће није довољна нити корисна </a:t>
            </a:r>
          </a:p>
          <a:p>
            <a:pPr lvl="1"/>
            <a:r>
              <a:rPr lang="en-US">
                <a:effectLst/>
              </a:rPr>
              <a:t>сем у специфичним ситуацијама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Title 1"/>
          <p:cNvSpPr>
            <a:spLocks noGrp="1"/>
          </p:cNvSpPr>
          <p:nvPr>
            <p:ph type="title" idx="4294967295"/>
          </p:nvPr>
        </p:nvSpPr>
        <p:spPr>
          <a:xfrm>
            <a:off x="457200" y="276225"/>
            <a:ext cx="8229600" cy="1130300"/>
          </a:xfrm>
          <a:noFill/>
        </p:spPr>
        <p:txBody>
          <a:bodyPr/>
          <a:lstStyle/>
          <a:p>
            <a:r>
              <a:rPr lang="en-US" sz="3200">
                <a:effectLst/>
              </a:rPr>
              <a:t>Нај</a:t>
            </a:r>
            <a:r>
              <a:rPr lang="sr-Cyrl-CS" sz="3200">
                <a:effectLst/>
              </a:rPr>
              <a:t>ч</a:t>
            </a:r>
            <a:r>
              <a:rPr lang="en-US" sz="3200">
                <a:effectLst/>
              </a:rPr>
              <a:t>шећи провокациони фактори</a:t>
            </a:r>
            <a:r>
              <a:rPr lang="en-US">
                <a:effectLst/>
              </a:rPr>
              <a:t> </a:t>
            </a:r>
          </a:p>
        </p:txBody>
      </p:sp>
      <p:graphicFrame>
        <p:nvGraphicFramePr>
          <p:cNvPr id="195611" name="Group 27"/>
          <p:cNvGraphicFramePr>
            <a:graphicFrameLocks noGrp="1"/>
          </p:cNvGraphicFramePr>
          <p:nvPr>
            <p:ph idx="4294967295"/>
          </p:nvPr>
        </p:nvGraphicFramePr>
        <p:xfrm>
          <a:off x="457200" y="1603375"/>
          <a:ext cx="8229600" cy="4589145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Неспавање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Фебрилност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Хипервентилација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Електро шок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Оптерећење водом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Стрес (?)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Интоксикација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инсектициди, стрихнин, индустријске хемикалије, органски растварачи, бојни отрови...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Апстиненцијални синдроми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алкохол, бензодиазепини, опиоиди, барбитурати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Разни медикаменти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(аминофилин, 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трамадол, кломипрамин, мапротилин, доксепин, бупропион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неуролептици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(хлорпромазин, клозапин, проазин), изониазид, пеницилин, имипенем, кинолини, халотан, новокаин, амфетамин, 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кокаин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Метаболички поремећаји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хипогликемија, алкалоза, уремија, постдијализациони дисеквилибријум, хипонатремија, хепатичка, аноксична, хиперкарбијска, Хасхимотова енцефалопатија, сепса, боравак у "шок соби") 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>
                <a:effectLst/>
              </a:rPr>
              <a:t>Дијагностичка испитивања</a:t>
            </a:r>
            <a:endParaRPr lang="en-US">
              <a:effectLst/>
            </a:endParaRPr>
          </a:p>
        </p:txBody>
      </p:sp>
      <p:sp>
        <p:nvSpPr>
          <p:cNvPr id="2478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>
                <a:effectLst/>
              </a:rPr>
              <a:t>Лабораторијске анализе крви(гликемије, електролита и др.)</a:t>
            </a:r>
          </a:p>
          <a:p>
            <a:r>
              <a:rPr lang="sr-Latn-CS">
                <a:effectLst/>
              </a:rPr>
              <a:t>ЕЕГ</a:t>
            </a:r>
          </a:p>
          <a:p>
            <a:r>
              <a:rPr lang="sr-Latn-CS">
                <a:effectLst/>
              </a:rPr>
              <a:t>ЦТ, НМР</a:t>
            </a:r>
          </a:p>
          <a:p>
            <a:r>
              <a:rPr lang="sr-Latn-CS">
                <a:effectLst/>
              </a:rPr>
              <a:t>Преглед ликвора</a:t>
            </a:r>
            <a:endParaRPr lang="en-US">
              <a:effectLst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sr-Latn-CS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Психогени неепилептични напади (PNEН)</a:t>
            </a:r>
            <a:endParaRPr lang="en-US" sz="4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8834" name="Picture 5" descr="pn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5888" y="1717675"/>
            <a:ext cx="6370637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29" name="Content Placeholder 1"/>
          <p:cNvSpPr>
            <a:spLocks noGrp="1"/>
          </p:cNvSpPr>
          <p:nvPr>
            <p:ph idx="4294967295"/>
          </p:nvPr>
        </p:nvSpPr>
        <p:spPr>
          <a:xfrm>
            <a:off x="457200" y="838200"/>
            <a:ext cx="8229600" cy="5410200"/>
          </a:xfrm>
          <a:noFill/>
        </p:spPr>
        <p:txBody>
          <a:bodyPr/>
          <a:lstStyle/>
          <a:p>
            <a:pPr marL="365125" indent="-255588" eaLnBrk="1" hangingPunct="1"/>
            <a:r>
              <a:rPr lang="sr-Latn-CS" sz="2800">
                <a:effectLst/>
              </a:rPr>
              <a:t>Прва помоћ</a:t>
            </a:r>
          </a:p>
          <a:p>
            <a:pPr marL="365125" indent="-255588" eaLnBrk="1" hangingPunct="1"/>
            <a:r>
              <a:rPr lang="sr-Latn-CS" sz="2800">
                <a:effectLst/>
              </a:rPr>
              <a:t>Фармакотерапија</a:t>
            </a:r>
          </a:p>
          <a:p>
            <a:pPr marL="365125" indent="-255588" eaLnBrk="1" hangingPunct="1"/>
            <a:r>
              <a:rPr lang="sr-Latn-CS" sz="2800">
                <a:effectLst/>
              </a:rPr>
              <a:t>Хируршка терапија</a:t>
            </a:r>
          </a:p>
          <a:p>
            <a:pPr marL="365125" indent="-255588" eaLnBrk="1" hangingPunct="1"/>
            <a:r>
              <a:rPr lang="sr-Latn-CS" sz="2800">
                <a:effectLst/>
              </a:rPr>
              <a:t>Стимулација н. вагуса</a:t>
            </a:r>
          </a:p>
          <a:p>
            <a:pPr marL="365125" indent="-255588" eaLnBrk="1" hangingPunct="1"/>
            <a:r>
              <a:rPr lang="sr-Latn-CS" sz="2800">
                <a:effectLst/>
              </a:rPr>
              <a:t>Кетогена дијета </a:t>
            </a:r>
          </a:p>
          <a:p>
            <a:pPr marL="365125" indent="-255588" eaLnBrk="1" hangingPunct="1"/>
            <a:r>
              <a:rPr lang="sr-Latn-CS" sz="2800">
                <a:effectLst/>
              </a:rPr>
              <a:t>Тражење најбоље могуће фармакотерапије (фармакотерапија резистентних епилепсија)</a:t>
            </a:r>
          </a:p>
          <a:p>
            <a:pPr marL="365125" indent="-255588" eaLnBrk="1" hangingPunct="1"/>
            <a:r>
              <a:rPr lang="sr-Latn-CS" sz="2800">
                <a:effectLst/>
              </a:rPr>
              <a:t>Бихејвиорална терапија</a:t>
            </a:r>
          </a:p>
          <a:p>
            <a:pPr marL="365125" indent="-255588" eaLnBrk="1" hangingPunct="1"/>
            <a:r>
              <a:rPr lang="sr-Latn-CS" sz="2800">
                <a:effectLst/>
              </a:rPr>
              <a:t>Остало (имуноглобулини, АЦТХ, хормони, витамини)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3" name="Title 1"/>
          <p:cNvSpPr>
            <a:spLocks noGrp="1"/>
          </p:cNvSpPr>
          <p:nvPr>
            <p:ph type="title" idx="4294967295"/>
          </p:nvPr>
        </p:nvSpPr>
        <p:spPr>
          <a:xfrm>
            <a:off x="457200" y="276225"/>
            <a:ext cx="8229600" cy="1130300"/>
          </a:xfrm>
          <a:noFill/>
        </p:spPr>
        <p:txBody>
          <a:bodyPr/>
          <a:lstStyle/>
          <a:p>
            <a:r>
              <a:rPr lang="en-US" sz="4000">
                <a:effectLst/>
              </a:rPr>
              <a:t>Шта је епилепсија и како се лечи?</a:t>
            </a:r>
          </a:p>
        </p:txBody>
      </p:sp>
      <p:graphicFrame>
        <p:nvGraphicFramePr>
          <p:cNvPr id="23589" name="Group 37"/>
          <p:cNvGraphicFramePr>
            <a:graphicFrameLocks noGrp="1"/>
          </p:cNvGraphicFramePr>
          <p:nvPr>
            <p:ph idx="4294967295"/>
          </p:nvPr>
        </p:nvGraphicFramePr>
        <p:xfrm>
          <a:off x="457200" y="1701800"/>
          <a:ext cx="8229600" cy="4162425"/>
        </p:xfrm>
        <a:graphic>
          <a:graphicData uri="http://schemas.openxmlformats.org/drawingml/2006/table">
            <a:tbl>
              <a:tblPr/>
              <a:tblGrid>
                <a:gridCol w="298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3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89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544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147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Епилепсија: Хронична болест мозга 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Лечење епилепсије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бар један епилептички напад 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антистатусни лек у случају → напада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постојана предиспозиција ка јављању епилептичких напада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антиконвулзивни лекови, </a:t>
                      </a:r>
                      <a:b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хирургија епилепсије, ВНС, </a:t>
                      </a:r>
                      <a:b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кетогена дијета, </a:t>
                      </a:r>
                      <a:b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остале мере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спонтано понављање напада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интерикталне епилептиформне промена у ЕЕГ-у током "нормалног" стања особе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кортикалне патолошке промене у мозгу на НМР снимку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неуробиолошки условљени психијатријски, когнитивни, психолошки и социјални поремећаји 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лечење психијатријских поремећаја,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когнитивна рехабилитација,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психосоцијална подршка и рехабилитација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/>
              <a:t>Још једна дефиниција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2438400"/>
          </a:xfrm>
        </p:spPr>
        <p:txBody>
          <a:bodyPr/>
          <a:lstStyle/>
          <a:p>
            <a:pPr eaLnBrk="1" hangingPunct="1">
              <a:defRPr/>
            </a:pPr>
            <a:r>
              <a:rPr lang="sr-Cyrl-CS"/>
              <a:t>Под епилепсијом се подразумева хронично неуролошко обољење које се карактерише спонтаним </a:t>
            </a:r>
            <a:r>
              <a:rPr lang="sr-Cyrl-CS" b="1" i="1">
                <a:solidFill>
                  <a:srgbClr val="FFFF00"/>
                </a:solidFill>
              </a:rPr>
              <a:t>понављањем</a:t>
            </a:r>
            <a:r>
              <a:rPr lang="sr-Cyrl-CS"/>
              <a:t> епилептичних напада</a:t>
            </a:r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Rectangle 4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908050" y="19050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72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Прва </a:t>
            </a:r>
            <a:br>
              <a:rPr lang="sr-Latn-CS" sz="72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sr-Latn-CS" sz="72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помоћ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01" name="Picture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219200"/>
            <a:ext cx="3038475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02" name="Rectangle 6"/>
          <p:cNvSpPr>
            <a:spLocks noChangeArrowheads="1"/>
          </p:cNvSpPr>
          <p:nvPr/>
        </p:nvSpPr>
        <p:spPr bwMode="auto">
          <a:xfrm>
            <a:off x="457200" y="5943600"/>
            <a:ext cx="3189288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defTabSz="762000" eaLnBrk="0" hangingPunct="0">
              <a:lnSpc>
                <a:spcPct val="80000"/>
              </a:lnSpc>
              <a:spcBef>
                <a:spcPct val="50000"/>
              </a:spcBef>
            </a:pPr>
            <a:r>
              <a:rPr lang="sr-Latn-CS" sz="2400" b="1">
                <a:latin typeface="Times New Roman" pitchFamily="18" charset="0"/>
              </a:rPr>
              <a:t>не остављати пацијента </a:t>
            </a:r>
            <a:br>
              <a:rPr lang="sr-Latn-CS" sz="2400" b="1">
                <a:latin typeface="Times New Roman" pitchFamily="18" charset="0"/>
              </a:rPr>
            </a:br>
            <a:r>
              <a:rPr lang="sr-Latn-CS" sz="2400" b="1">
                <a:latin typeface="Times New Roman" pitchFamily="18" charset="0"/>
              </a:rPr>
              <a:t>да лежи на ле</a:t>
            </a:r>
            <a:r>
              <a:rPr lang="sr-Cyrl-CS" sz="2400" b="1">
                <a:latin typeface="Times New Roman" pitchFamily="18" charset="0"/>
              </a:rPr>
              <a:t>ђ</a:t>
            </a:r>
            <a:r>
              <a:rPr lang="sr-Latn-CS" sz="2400" b="1">
                <a:latin typeface="Times New Roman" pitchFamily="18" charset="0"/>
              </a:rPr>
              <a:t>има</a:t>
            </a:r>
          </a:p>
        </p:txBody>
      </p:sp>
      <p:grpSp>
        <p:nvGrpSpPr>
          <p:cNvPr id="256003" name="Group 7"/>
          <p:cNvGrpSpPr>
            <a:grpSpLocks/>
          </p:cNvGrpSpPr>
          <p:nvPr/>
        </p:nvGrpSpPr>
        <p:grpSpPr bwMode="auto">
          <a:xfrm>
            <a:off x="1409700" y="1612900"/>
            <a:ext cx="328613" cy="4157663"/>
            <a:chOff x="867" y="1208"/>
            <a:chExt cx="207" cy="2619"/>
          </a:xfrm>
        </p:grpSpPr>
        <p:sp>
          <p:nvSpPr>
            <p:cNvPr id="256013" name="Rectangle 8"/>
            <p:cNvSpPr>
              <a:spLocks noChangeArrowheads="1"/>
            </p:cNvSpPr>
            <p:nvPr/>
          </p:nvSpPr>
          <p:spPr bwMode="auto">
            <a:xfrm rot="-1800000">
              <a:off x="867" y="1208"/>
              <a:ext cx="207" cy="2619"/>
            </a:xfrm>
            <a:prstGeom prst="rect">
              <a:avLst/>
            </a:prstGeom>
            <a:solidFill>
              <a:srgbClr val="FF6633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256014" name="Rectangle 9"/>
            <p:cNvSpPr>
              <a:spLocks noChangeArrowheads="1"/>
            </p:cNvSpPr>
            <p:nvPr/>
          </p:nvSpPr>
          <p:spPr bwMode="auto">
            <a:xfrm rot="1800000" flipH="1">
              <a:off x="867" y="1208"/>
              <a:ext cx="207" cy="2619"/>
            </a:xfrm>
            <a:prstGeom prst="rect">
              <a:avLst/>
            </a:prstGeom>
            <a:solidFill>
              <a:srgbClr val="FF6633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</p:grpSp>
      <p:sp>
        <p:nvSpPr>
          <p:cNvPr id="256004" name="Rectangle 11"/>
          <p:cNvSpPr>
            <a:spLocks noChangeArrowheads="1"/>
          </p:cNvSpPr>
          <p:nvPr/>
        </p:nvSpPr>
        <p:spPr bwMode="auto">
          <a:xfrm>
            <a:off x="-152400" y="228600"/>
            <a:ext cx="9818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 eaLnBrk="0" hangingPunct="0">
              <a:lnSpc>
                <a:spcPct val="80000"/>
              </a:lnSpc>
              <a:spcBef>
                <a:spcPct val="50000"/>
              </a:spcBef>
            </a:pPr>
            <a:r>
              <a:rPr lang="sr-Latn-CS" sz="3600" b="1" i="1" u="sng">
                <a:latin typeface="Times New Roman" pitchFamily="18" charset="0"/>
              </a:rPr>
              <a:t>Неправилан</a:t>
            </a:r>
            <a:r>
              <a:rPr lang="sr-Latn-CS" sz="3600" b="1" i="1">
                <a:latin typeface="Times New Roman" pitchFamily="18" charset="0"/>
              </a:rPr>
              <a:t> поступак са болесником током генерализованог тоничко-клоничког напада</a:t>
            </a:r>
          </a:p>
        </p:txBody>
      </p:sp>
      <p:grpSp>
        <p:nvGrpSpPr>
          <p:cNvPr id="256005" name="Group 13"/>
          <p:cNvGrpSpPr>
            <a:grpSpLocks/>
          </p:cNvGrpSpPr>
          <p:nvPr/>
        </p:nvGrpSpPr>
        <p:grpSpPr bwMode="auto">
          <a:xfrm>
            <a:off x="4300538" y="1295400"/>
            <a:ext cx="4843462" cy="5318125"/>
            <a:chOff x="3066" y="1008"/>
            <a:chExt cx="3052" cy="3350"/>
          </a:xfrm>
        </p:grpSpPr>
        <p:pic>
          <p:nvPicPr>
            <p:cNvPr id="256008" name="Picture 14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11" y="1008"/>
              <a:ext cx="2033" cy="2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09" name="Rectangle 15"/>
            <p:cNvSpPr>
              <a:spLocks noChangeArrowheads="1"/>
            </p:cNvSpPr>
            <p:nvPr/>
          </p:nvSpPr>
          <p:spPr bwMode="auto">
            <a:xfrm>
              <a:off x="3066" y="3564"/>
              <a:ext cx="3052" cy="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r" defTabSz="762000"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sr-Latn-CS" sz="2400" b="1">
                  <a:latin typeface="Times New Roman" pitchFamily="18" charset="0"/>
                </a:rPr>
                <a:t>не супротстављати се аутоматским радњама пацијента јер може да се провоцира агитовано стање </a:t>
              </a:r>
            </a:p>
          </p:txBody>
        </p:sp>
        <p:grpSp>
          <p:nvGrpSpPr>
            <p:cNvPr id="256010" name="Group 16"/>
            <p:cNvGrpSpPr>
              <a:grpSpLocks/>
            </p:cNvGrpSpPr>
            <p:nvPr/>
          </p:nvGrpSpPr>
          <p:grpSpPr bwMode="auto">
            <a:xfrm>
              <a:off x="4966" y="1063"/>
              <a:ext cx="207" cy="2620"/>
              <a:chOff x="4966" y="1063"/>
              <a:chExt cx="207" cy="2620"/>
            </a:xfrm>
          </p:grpSpPr>
          <p:sp>
            <p:nvSpPr>
              <p:cNvPr id="256011" name="Rectangle 17"/>
              <p:cNvSpPr>
                <a:spLocks noChangeArrowheads="1"/>
              </p:cNvSpPr>
              <p:nvPr/>
            </p:nvSpPr>
            <p:spPr bwMode="auto">
              <a:xfrm rot="-1800000">
                <a:off x="4966" y="1063"/>
                <a:ext cx="207" cy="2620"/>
              </a:xfrm>
              <a:prstGeom prst="rect">
                <a:avLst/>
              </a:prstGeom>
              <a:solidFill>
                <a:srgbClr val="FF6633">
                  <a:alpha val="50195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GB"/>
              </a:p>
            </p:txBody>
          </p:sp>
          <p:sp>
            <p:nvSpPr>
              <p:cNvPr id="256012" name="Rectangle 18"/>
              <p:cNvSpPr>
                <a:spLocks noChangeArrowheads="1"/>
              </p:cNvSpPr>
              <p:nvPr/>
            </p:nvSpPr>
            <p:spPr bwMode="auto">
              <a:xfrm rot="1800000" flipH="1">
                <a:off x="4966" y="1063"/>
                <a:ext cx="207" cy="2620"/>
              </a:xfrm>
              <a:prstGeom prst="rect">
                <a:avLst/>
              </a:prstGeom>
              <a:solidFill>
                <a:srgbClr val="FF6633">
                  <a:alpha val="50195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GB"/>
              </a:p>
            </p:txBody>
          </p:sp>
        </p:grpSp>
      </p:grpSp>
      <p:sp>
        <p:nvSpPr>
          <p:cNvPr id="256006" name="Rectangle 19"/>
          <p:cNvSpPr>
            <a:spLocks noChangeArrowheads="1"/>
          </p:cNvSpPr>
          <p:nvPr/>
        </p:nvSpPr>
        <p:spPr bwMode="auto">
          <a:xfrm>
            <a:off x="2590800" y="2286000"/>
            <a:ext cx="40513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 eaLnBrk="0" hangingPunct="0">
              <a:lnSpc>
                <a:spcPct val="80000"/>
              </a:lnSpc>
            </a:pPr>
            <a:r>
              <a:rPr lang="sr-Latn-CS" sz="2400" b="1">
                <a:latin typeface="Times New Roman" pitchFamily="18" charset="0"/>
              </a:rPr>
              <a:t>не покушавати са </a:t>
            </a:r>
          </a:p>
          <a:p>
            <a:pPr algn="ctr" defTabSz="762000" eaLnBrk="0" hangingPunct="0">
              <a:lnSpc>
                <a:spcPct val="80000"/>
              </a:lnSpc>
            </a:pPr>
            <a:r>
              <a:rPr lang="sr-Latn-CS" sz="2400" b="1">
                <a:latin typeface="Times New Roman" pitchFamily="18" charset="0"/>
              </a:rPr>
              <a:t>стављањем било </a:t>
            </a:r>
          </a:p>
          <a:p>
            <a:pPr algn="ctr" defTabSz="762000" eaLnBrk="0" hangingPunct="0">
              <a:lnSpc>
                <a:spcPct val="80000"/>
              </a:lnSpc>
            </a:pPr>
            <a:r>
              <a:rPr lang="sr-Latn-CS" sz="2400" b="1">
                <a:latin typeface="Times New Roman" pitchFamily="18" charset="0"/>
              </a:rPr>
              <a:t>каквог предмета </a:t>
            </a:r>
          </a:p>
          <a:p>
            <a:pPr algn="ctr" defTabSz="762000" eaLnBrk="0" hangingPunct="0">
              <a:lnSpc>
                <a:spcPct val="80000"/>
              </a:lnSpc>
            </a:pPr>
            <a:r>
              <a:rPr lang="sr-Latn-CS" sz="2400" b="1">
                <a:latin typeface="Times New Roman" pitchFamily="18" charset="0"/>
              </a:rPr>
              <a:t>у уста, укључујући </a:t>
            </a:r>
          </a:p>
          <a:p>
            <a:pPr algn="ctr" defTabSz="762000" eaLnBrk="0" hangingPunct="0">
              <a:lnSpc>
                <a:spcPct val="80000"/>
              </a:lnSpc>
            </a:pPr>
            <a:r>
              <a:rPr lang="sr-Latn-CS" sz="2400" b="1">
                <a:latin typeface="Times New Roman" pitchFamily="18" charset="0"/>
              </a:rPr>
              <a:t>воду и лекове</a:t>
            </a:r>
          </a:p>
        </p:txBody>
      </p:sp>
      <p:pic>
        <p:nvPicPr>
          <p:cNvPr id="79893" name="Prezentacija za Banja Lu319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9518650" y="66548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98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9893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295400"/>
            <a:ext cx="2963863" cy="394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5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3600" y="1371600"/>
            <a:ext cx="2830513" cy="357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34925" y="52388"/>
            <a:ext cx="9818688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 eaLnBrk="0" hangingPunct="0">
              <a:lnSpc>
                <a:spcPct val="80000"/>
              </a:lnSpc>
              <a:spcBef>
                <a:spcPct val="50000"/>
              </a:spcBef>
            </a:pPr>
            <a:r>
              <a:rPr lang="sr-Latn-CS" sz="3200" b="1" i="1" u="sng"/>
              <a:t>Правилан</a:t>
            </a:r>
            <a:r>
              <a:rPr lang="sr-Latn-CS" sz="3200" b="1" i="1"/>
              <a:t> поступак са болесником током генерализованог тоничко-клоничког напада</a:t>
            </a:r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3048000" y="5257800"/>
            <a:ext cx="6669088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defTabSz="762000" eaLnBrk="0" hangingPunct="0">
              <a:lnSpc>
                <a:spcPct val="50000"/>
              </a:lnSpc>
              <a:spcBef>
                <a:spcPct val="50000"/>
              </a:spcBef>
              <a:buClr>
                <a:srgbClr val="336633"/>
              </a:buClr>
              <a:buSzPct val="125000"/>
              <a:buFontTx/>
              <a:buChar char="•"/>
            </a:pPr>
            <a:r>
              <a:rPr lang="sr-Latn-CS" sz="2000" b="1">
                <a:latin typeface="Times New Roman" pitchFamily="18" charset="0"/>
              </a:rPr>
              <a:t>кома положај</a:t>
            </a:r>
          </a:p>
          <a:p>
            <a:pPr defTabSz="762000" eaLnBrk="0" hangingPunct="0">
              <a:lnSpc>
                <a:spcPct val="50000"/>
              </a:lnSpc>
              <a:spcBef>
                <a:spcPct val="50000"/>
              </a:spcBef>
              <a:buClr>
                <a:srgbClr val="336633"/>
              </a:buClr>
              <a:buSzPct val="125000"/>
              <a:buFontTx/>
              <a:buChar char="•"/>
            </a:pPr>
            <a:r>
              <a:rPr lang="sr-Latn-CS" sz="2000" b="1">
                <a:latin typeface="Times New Roman" pitchFamily="18" charset="0"/>
              </a:rPr>
              <a:t>заштитити од повреда</a:t>
            </a:r>
          </a:p>
          <a:p>
            <a:pPr defTabSz="762000" eaLnBrk="0" hangingPunct="0">
              <a:lnSpc>
                <a:spcPct val="50000"/>
              </a:lnSpc>
              <a:spcBef>
                <a:spcPct val="50000"/>
              </a:spcBef>
              <a:buClr>
                <a:srgbClr val="336633"/>
              </a:buClr>
              <a:buSzPct val="125000"/>
              <a:buFontTx/>
              <a:buChar char="•"/>
            </a:pPr>
            <a:r>
              <a:rPr lang="sr-Latn-CS" sz="2000" b="1">
                <a:latin typeface="Times New Roman" pitchFamily="18" charset="0"/>
              </a:rPr>
              <a:t>уклонити наочаре</a:t>
            </a:r>
          </a:p>
          <a:p>
            <a:pPr defTabSz="762000" eaLnBrk="0" hangingPunct="0">
              <a:lnSpc>
                <a:spcPct val="50000"/>
              </a:lnSpc>
              <a:spcBef>
                <a:spcPct val="50000"/>
              </a:spcBef>
              <a:buClr>
                <a:srgbClr val="336633"/>
              </a:buClr>
              <a:buSzPct val="125000"/>
              <a:buFontTx/>
              <a:buChar char="•"/>
            </a:pPr>
            <a:r>
              <a:rPr lang="sr-Latn-CS" sz="2000" b="1">
                <a:latin typeface="Times New Roman" pitchFamily="18" charset="0"/>
              </a:rPr>
              <a:t>олабавити одећу</a:t>
            </a:r>
          </a:p>
          <a:p>
            <a:pPr defTabSz="762000" eaLnBrk="0" hangingPunct="0">
              <a:lnSpc>
                <a:spcPct val="50000"/>
              </a:lnSpc>
              <a:spcBef>
                <a:spcPct val="50000"/>
              </a:spcBef>
              <a:buClr>
                <a:srgbClr val="336633"/>
              </a:buClr>
              <a:buSzPct val="125000"/>
              <a:buFontTx/>
              <a:buChar char="•"/>
            </a:pPr>
            <a:r>
              <a:rPr lang="sr-Latn-CS" sz="2000" b="1">
                <a:latin typeface="Times New Roman" pitchFamily="18" charset="0"/>
              </a:rPr>
              <a:t>уочити трајање и друге карактеристике напада</a:t>
            </a:r>
          </a:p>
        </p:txBody>
      </p:sp>
      <p:grpSp>
        <p:nvGrpSpPr>
          <p:cNvPr id="3079" name="Group 11"/>
          <p:cNvGrpSpPr>
            <a:grpSpLocks/>
          </p:cNvGrpSpPr>
          <p:nvPr/>
        </p:nvGrpSpPr>
        <p:grpSpPr bwMode="auto">
          <a:xfrm>
            <a:off x="3276600" y="2286000"/>
            <a:ext cx="2441575" cy="1754188"/>
            <a:chOff x="2419" y="1430"/>
            <a:chExt cx="1539" cy="1105"/>
          </a:xfrm>
        </p:grpSpPr>
        <p:sp>
          <p:nvSpPr>
            <p:cNvPr id="3081" name="Rectangle 12"/>
            <p:cNvSpPr>
              <a:spLocks noChangeArrowheads="1"/>
            </p:cNvSpPr>
            <p:nvPr/>
          </p:nvSpPr>
          <p:spPr bwMode="auto">
            <a:xfrm>
              <a:off x="2419" y="1496"/>
              <a:ext cx="850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ctr" defTabSz="762000"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sr-Latn-CS" sz="2400" b="1">
                  <a:latin typeface="Times New Roman" pitchFamily="18" charset="0"/>
                </a:rPr>
                <a:t>уочити  трајање сваке </a:t>
              </a:r>
              <a:br>
                <a:rPr lang="sr-Latn-CS" sz="2400" b="1">
                  <a:latin typeface="Times New Roman" pitchFamily="18" charset="0"/>
                </a:rPr>
              </a:br>
              <a:r>
                <a:rPr lang="sr-Latn-CS" sz="2400" b="1">
                  <a:latin typeface="Times New Roman" pitchFamily="18" charset="0"/>
                </a:rPr>
                <a:t>фазе напада</a:t>
              </a:r>
            </a:p>
          </p:txBody>
        </p:sp>
        <p:graphicFrame>
          <p:nvGraphicFramePr>
            <p:cNvPr id="3074" name="Object 13"/>
            <p:cNvGraphicFramePr>
              <a:graphicFrameLocks/>
            </p:cNvGraphicFramePr>
            <p:nvPr/>
          </p:nvGraphicFramePr>
          <p:xfrm>
            <a:off x="3212" y="1430"/>
            <a:ext cx="746" cy="11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1" name="ClipArt" r:id="rId6" imgW="2471400" imgH="3659040" progId="">
                    <p:embed/>
                  </p:oleObj>
                </mc:Choice>
                <mc:Fallback>
                  <p:oleObj name="ClipArt" r:id="rId6" imgW="2471400" imgH="3659040" progId="">
                    <p:embed/>
                    <p:pic>
                      <p:nvPicPr>
                        <p:cNvPr id="0" name="Object 13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12" y="1430"/>
                          <a:ext cx="746" cy="11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80910" name="Prezentacija za Banja Lu318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9553575" y="649605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09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0910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5" name="Rectangle 1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908050" y="19050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7200">
                <a:effectLst>
                  <a:outerShdw blurRad="38100" dist="38100" dir="2700000" algn="tl">
                    <a:srgbClr val="000000"/>
                  </a:outerShdw>
                </a:effectLst>
              </a:rPr>
              <a:t>Хирушко </a:t>
            </a:r>
            <a:br>
              <a:rPr lang="sr-Latn-CS" sz="72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sr-Latn-CS" sz="7200">
                <a:effectLst>
                  <a:outerShdw blurRad="38100" dist="38100" dir="2700000" algn="tl">
                    <a:srgbClr val="000000"/>
                  </a:outerShdw>
                </a:effectLst>
              </a:rPr>
              <a:t>лечење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228600" y="146050"/>
            <a:ext cx="8924925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sr-Latn-C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Два</a:t>
            </a:r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основна</a:t>
            </a:r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терапијска поступка</a:t>
            </a:r>
            <a:endParaRPr lang="en-US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2949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228600" y="1562100"/>
            <a:ext cx="90344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32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Хируршка терапија</a:t>
            </a:r>
            <a:endParaRPr lang="en-U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2950" name="Rectangle 6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228600" y="4891088"/>
            <a:ext cx="90344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endParaRPr lang="en-US" sz="320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82951" name="Rectangle 7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228600" y="2171700"/>
            <a:ext cx="8915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Веома ефикасна терапија код болесника са парцијалним нападима чији је епилептиогени фокус доступан за операцију</a:t>
            </a: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Мезијална темпорална  епипилепси</a:t>
            </a: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j</a:t>
            </a:r>
            <a:r>
              <a:rPr lang="sr-Latn-C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2952" name="Rectangle 8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228600" y="4724400"/>
            <a:ext cx="8915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Хронична профилактична примена</a:t>
            </a: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антиепилептичких лекова. </a:t>
            </a: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121" name="Picture 4" descr="NP-24950gri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04800"/>
            <a:ext cx="8839200" cy="583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1122" name="Text Box 5"/>
          <p:cNvSpPr txBox="1">
            <a:spLocks noChangeArrowheads="1"/>
          </p:cNvSpPr>
          <p:nvPr/>
        </p:nvSpPr>
        <p:spPr bwMode="auto">
          <a:xfrm>
            <a:off x="1812925" y="6361113"/>
            <a:ext cx="465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/>
              <a:t>Preoperativno snimanje elektrokortikograma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908050" y="19050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Cyrl-CS" sz="6600" b="1">
                <a:effectLst>
                  <a:outerShdw blurRad="38100" dist="38100" dir="2700000" algn="tl">
                    <a:srgbClr val="000000"/>
                  </a:outerShdw>
                </a:effectLst>
              </a:rPr>
              <a:t>Фармакотерапија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3" name="Content Placeholder 5"/>
          <p:cNvSpPr>
            <a:spLocks noGrp="1"/>
          </p:cNvSpPr>
          <p:nvPr>
            <p:ph idx="4294967295"/>
          </p:nvPr>
        </p:nvSpPr>
        <p:spPr>
          <a:xfrm>
            <a:off x="457200" y="685800"/>
            <a:ext cx="8229600" cy="5562600"/>
          </a:xfrm>
          <a:noFill/>
        </p:spPr>
        <p:txBody>
          <a:bodyPr/>
          <a:lstStyle/>
          <a:p>
            <a:pPr marL="365125" indent="-255588"/>
            <a:r>
              <a:rPr lang="sr-Cyrl-CS" sz="2800" b="1">
                <a:effectLst/>
              </a:rPr>
              <a:t>Одлучити да ли лек треба дати</a:t>
            </a:r>
          </a:p>
          <a:p>
            <a:pPr marL="620713" lvl="1" indent="-228600"/>
            <a:r>
              <a:rPr lang="sr-Cyrl-CS" sz="1800">
                <a:effectLst/>
              </a:rPr>
              <a:t>поуздана дијагноза епилепсије  </a:t>
            </a:r>
          </a:p>
          <a:p>
            <a:pPr marL="365125" indent="-255588"/>
            <a:r>
              <a:rPr lang="sr-Cyrl-CS" sz="2800" b="1">
                <a:effectLst/>
              </a:rPr>
              <a:t>Изабрати одговарајући лек </a:t>
            </a:r>
          </a:p>
          <a:p>
            <a:pPr marL="365125" indent="-255588"/>
            <a:r>
              <a:rPr lang="sr-Cyrl-CS" sz="2000">
                <a:effectLst/>
              </a:rPr>
              <a:t>Почети са малим дозама, повећавати полако </a:t>
            </a:r>
          </a:p>
          <a:p>
            <a:pPr marL="365125" indent="-255588"/>
            <a:r>
              <a:rPr lang="sr-Cyrl-CS" sz="2000">
                <a:effectLst/>
              </a:rPr>
              <a:t>Применити монотерапију кад год је могуће </a:t>
            </a:r>
          </a:p>
          <a:p>
            <a:pPr marL="365125" indent="-255588"/>
            <a:r>
              <a:rPr lang="sr-Cyrl-CS" sz="2800" b="1">
                <a:effectLst/>
              </a:rPr>
              <a:t>Користити једноставне терапијске режиме</a:t>
            </a:r>
          </a:p>
          <a:p>
            <a:pPr marL="620713" lvl="1" indent="-228600"/>
            <a:r>
              <a:rPr lang="sr-Cyrl-CS" sz="1800">
                <a:effectLst/>
              </a:rPr>
              <a:t>једну јачину таблета, </a:t>
            </a:r>
          </a:p>
          <a:p>
            <a:pPr marL="620713" lvl="1" indent="-228600"/>
            <a:r>
              <a:rPr lang="sr-Cyrl-CS" sz="1800">
                <a:effectLst/>
              </a:rPr>
              <a:t>по могућству 1-2 пута дневно  </a:t>
            </a:r>
          </a:p>
          <a:p>
            <a:pPr marL="365125" indent="-255588"/>
            <a:r>
              <a:rPr lang="sr-Cyrl-CS" sz="2800">
                <a:effectLst/>
              </a:rPr>
              <a:t>Охрабрити комплијансу </a:t>
            </a:r>
          </a:p>
          <a:p>
            <a:pPr marL="365125" indent="-255588"/>
            <a:r>
              <a:rPr lang="sr-Cyrl-CS" sz="2800">
                <a:effectLst/>
              </a:rPr>
              <a:t>Водити рачуна о потребама болесника </a:t>
            </a:r>
            <a:endParaRPr lang="sr-Cyrl-CS">
              <a:effectLst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/>
              </a:rPr>
              <a:t>Патогенеза епилпсије</a:t>
            </a:r>
          </a:p>
        </p:txBody>
      </p:sp>
      <p:sp>
        <p:nvSpPr>
          <p:cNvPr id="2662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n-US" sz="2400">
                <a:effectLst/>
              </a:rPr>
              <a:t>Епилепти</a:t>
            </a:r>
            <a:r>
              <a:rPr lang="sr-Latn-CS" sz="2400">
                <a:effectLst/>
              </a:rPr>
              <a:t>чни неурони  пропустљиви за </a:t>
            </a:r>
            <a:r>
              <a:rPr lang="en-US" sz="2400">
                <a:effectLst/>
              </a:rPr>
              <a:t>Na</a:t>
            </a:r>
            <a:endParaRPr lang="sr-Latn-CS" sz="2400">
              <a:effectLst/>
            </a:endParaRPr>
          </a:p>
          <a:p>
            <a:pPr marL="609600" indent="-609600"/>
            <a:r>
              <a:rPr lang="sr-Latn-CS" sz="2400">
                <a:effectLst/>
              </a:rPr>
              <a:t>Ексцитаторни постсинаптички потенцијали</a:t>
            </a:r>
          </a:p>
          <a:p>
            <a:pPr marL="609600" indent="-609600"/>
            <a:r>
              <a:rPr lang="sr-Latn-CS" sz="2400">
                <a:effectLst/>
              </a:rPr>
              <a:t>Временска и просторна сумација</a:t>
            </a:r>
          </a:p>
          <a:p>
            <a:pPr marL="609600" indent="-609600">
              <a:buFont typeface="Wingdings" pitchFamily="2" charset="2"/>
              <a:buNone/>
            </a:pPr>
            <a:r>
              <a:rPr lang="sr-Latn-CS" sz="2400">
                <a:effectLst/>
              </a:rPr>
              <a:t>---------------------------------------------------------------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sr-Latn-CS" sz="2400">
                <a:solidFill>
                  <a:srgbClr val="FF3300"/>
                </a:solidFill>
                <a:effectLst/>
              </a:rPr>
              <a:t>СИНХРОНИЗАЦИЈА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sr-Latn-CS" sz="2400">
                <a:effectLst/>
              </a:rPr>
              <a:t>Смањење (губитак)синаптичке инхибиције-ГАБА ергички механизми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sr-Latn-CS" sz="2400">
                <a:effectLst/>
              </a:rPr>
              <a:t>Појачање синаптичке ексцитације-глутаматергички механизми</a:t>
            </a:r>
            <a:endParaRPr lang="en-US" sz="2400">
              <a:effectLst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5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267266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</p:spPr>
        <p:txBody>
          <a:bodyPr/>
          <a:lstStyle/>
          <a:p>
            <a:pPr marL="609600" indent="-609600" algn="ctr">
              <a:buFont typeface="Wingdings" pitchFamily="2" charset="2"/>
              <a:buNone/>
            </a:pPr>
            <a:r>
              <a:rPr lang="sr-Latn-CS" sz="2400">
                <a:solidFill>
                  <a:srgbClr val="FF3300"/>
                </a:solidFill>
                <a:effectLst/>
              </a:rPr>
              <a:t>СИНХРОНИЗАЦИЈА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sr-Latn-CS" sz="1800">
                <a:effectLst/>
              </a:rPr>
              <a:t>Смањење (губитак)синаптичке инхибиције-ГАБА ергички механизми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sr-Latn-CS" sz="1800">
                <a:effectLst/>
              </a:rPr>
              <a:t>Појачање синаптичке ексцитације-глутаматергички механизми</a:t>
            </a:r>
            <a:endParaRPr lang="en-US" sz="1800">
              <a:effectLst/>
            </a:endParaRPr>
          </a:p>
          <a:p>
            <a:pPr marL="609600" indent="-609600"/>
            <a:endParaRPr lang="en-US">
              <a:effectLst/>
            </a:endParaRPr>
          </a:p>
        </p:txBody>
      </p:sp>
      <p:sp>
        <p:nvSpPr>
          <p:cNvPr id="267267" name="AutoShape 4"/>
          <p:cNvSpPr>
            <a:spLocks noChangeArrowheads="1"/>
          </p:cNvSpPr>
          <p:nvPr/>
        </p:nvSpPr>
        <p:spPr bwMode="auto">
          <a:xfrm>
            <a:off x="4038600" y="2895600"/>
            <a:ext cx="381000" cy="304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 eaLnBrk="0" hangingPunct="0"/>
            <a:endParaRPr lang="en-US">
              <a:solidFill>
                <a:srgbClr val="FF3300"/>
              </a:solidFill>
            </a:endParaRPr>
          </a:p>
        </p:txBody>
      </p:sp>
      <p:sp>
        <p:nvSpPr>
          <p:cNvPr id="267268" name="Text Box 5"/>
          <p:cNvSpPr txBox="1">
            <a:spLocks noChangeArrowheads="1"/>
          </p:cNvSpPr>
          <p:nvPr/>
        </p:nvSpPr>
        <p:spPr bwMode="auto">
          <a:xfrm>
            <a:off x="304800" y="3505200"/>
            <a:ext cx="8610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r-Latn-CS" sz="2400"/>
              <a:t>Епилептички напад се генерише у једном региону и ту може да се заврши активацијом ГАБА механизама</a:t>
            </a:r>
            <a:endParaRPr lang="en-US" sz="2400"/>
          </a:p>
          <a:p>
            <a:pPr eaLnBrk="0" hangingPunct="0">
              <a:spcBef>
                <a:spcPct val="50000"/>
              </a:spcBef>
            </a:pPr>
            <a:endParaRPr lang="sr-Latn-CS" sz="2400"/>
          </a:p>
          <a:p>
            <a:pPr eaLnBrk="0" hangingPunct="0">
              <a:spcBef>
                <a:spcPct val="50000"/>
              </a:spcBef>
            </a:pPr>
            <a:r>
              <a:rPr lang="sr-Latn-CS" sz="2400"/>
              <a:t>Код недовољне инхибиције  напад се шири у ГТК</a:t>
            </a:r>
            <a:endParaRPr lang="en-US"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286000"/>
            <a:ext cx="5867400" cy="26670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800"/>
              <a:t>Ово у пракси значи да се под епилепсијом по правилу подразумева стање након 2 или више </a:t>
            </a:r>
            <a:r>
              <a:rPr lang="sr-Cyrl-CS" sz="2800" b="1" i="1">
                <a:solidFill>
                  <a:srgbClr val="FFFF00"/>
                </a:solidFill>
              </a:rPr>
              <a:t>спонтаних</a:t>
            </a:r>
            <a:r>
              <a:rPr lang="sr-Cyrl-CS" sz="2800"/>
              <a:t> епилептичних напада.</a:t>
            </a:r>
          </a:p>
        </p:txBody>
      </p:sp>
      <p:pic>
        <p:nvPicPr>
          <p:cNvPr id="23554" name="Picture 4" descr="what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781800" y="2514600"/>
            <a:ext cx="1676400" cy="2381250"/>
          </a:xfr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89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sr-Cyrl-CS">
                <a:effectLst/>
              </a:rPr>
              <a:t>Механизам АЕТ</a:t>
            </a:r>
          </a:p>
        </p:txBody>
      </p:sp>
      <p:sp>
        <p:nvSpPr>
          <p:cNvPr id="268290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</p:spPr>
        <p:txBody>
          <a:bodyPr/>
          <a:lstStyle/>
          <a:p>
            <a:r>
              <a:rPr lang="sr-Latn-CS">
                <a:effectLst/>
              </a:rPr>
              <a:t> </a:t>
            </a:r>
            <a:r>
              <a:rPr lang="sr-Cyrl-CS" sz="2800">
                <a:effectLst/>
              </a:rPr>
              <a:t>имају антиконвулзивно дејство</a:t>
            </a:r>
          </a:p>
          <a:p>
            <a:pPr>
              <a:buFont typeface="Wingdings" pitchFamily="2" charset="2"/>
              <a:buNone/>
            </a:pPr>
            <a:r>
              <a:rPr lang="sr-Cyrl-CS" sz="2800">
                <a:effectLst/>
              </a:rPr>
              <a:t>(сузбија почетак и пропагацију)</a:t>
            </a:r>
          </a:p>
          <a:p>
            <a:pPr>
              <a:buFont typeface="Wingdings" pitchFamily="2" charset="2"/>
              <a:buNone/>
            </a:pPr>
            <a:endParaRPr lang="sr-Cyrl-CS" sz="280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sr-Cyrl-CS" sz="2800">
                <a:effectLst/>
              </a:rPr>
              <a:t>Немају антиепилептогено дејство</a:t>
            </a:r>
          </a:p>
          <a:p>
            <a:pPr>
              <a:buFont typeface="Wingdings" pitchFamily="2" charset="2"/>
              <a:buNone/>
            </a:pPr>
            <a:r>
              <a:rPr lang="sr-Cyrl-CS" sz="2800">
                <a:effectLst/>
              </a:rPr>
              <a:t>(не спречавају развој епилептогеног фокуса)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5" name="Title 1"/>
          <p:cNvSpPr>
            <a:spLocks noGrp="1"/>
          </p:cNvSpPr>
          <p:nvPr>
            <p:ph type="title" idx="4294967295"/>
          </p:nvPr>
        </p:nvSpPr>
        <p:spPr>
          <a:xfrm>
            <a:off x="457200" y="276225"/>
            <a:ext cx="8229600" cy="1130300"/>
          </a:xfrm>
          <a:noFill/>
        </p:spPr>
        <p:txBody>
          <a:bodyPr/>
          <a:lstStyle/>
          <a:p>
            <a:r>
              <a:rPr lang="en-US" sz="4000">
                <a:solidFill>
                  <a:srgbClr val="FFFF00"/>
                </a:solidFill>
                <a:effectLst/>
              </a:rPr>
              <a:t>Карбамазепин: нова генерација </a:t>
            </a:r>
          </a:p>
        </p:txBody>
      </p:sp>
      <p:sp>
        <p:nvSpPr>
          <p:cNvPr id="27238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3375"/>
            <a:ext cx="8229600" cy="4532313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b="1">
                <a:effectLst/>
              </a:rPr>
              <a:t>Нова генерација једињења</a:t>
            </a:r>
            <a:r>
              <a:rPr lang="en-US" sz="2800">
                <a:effectLst/>
              </a:rPr>
              <a:t>: </a:t>
            </a:r>
          </a:p>
          <a:p>
            <a:pPr lvl="1"/>
            <a:r>
              <a:rPr lang="en-US" sz="2400">
                <a:effectLst/>
              </a:rPr>
              <a:t>трициклична структура  </a:t>
            </a:r>
          </a:p>
          <a:p>
            <a:pPr lvl="1"/>
            <a:r>
              <a:rPr lang="en-US" sz="2400">
                <a:effectLst/>
              </a:rPr>
              <a:t>прво тестирано протиов депресије и психозе </a:t>
            </a:r>
          </a:p>
          <a:p>
            <a:pPr lvl="1"/>
            <a:r>
              <a:rPr lang="en-US" sz="2400" b="1">
                <a:effectLst/>
              </a:rPr>
              <a:t>ефикасни против епилепсије</a:t>
            </a:r>
            <a:r>
              <a:rPr lang="en-US" sz="2400">
                <a:effectLst/>
              </a:rPr>
              <a:t> </a:t>
            </a:r>
          </a:p>
          <a:p>
            <a:pPr lvl="1"/>
            <a:r>
              <a:rPr lang="en-US" sz="2400">
                <a:effectLst/>
              </a:rPr>
              <a:t>ефикасни против тригеминалне неуралгије </a:t>
            </a:r>
            <a:endParaRPr lang="sr-Latn-CS" sz="2400">
              <a:effectLst/>
            </a:endParaRPr>
          </a:p>
          <a:p>
            <a:pPr lvl="1"/>
            <a:r>
              <a:rPr lang="sr-Cyrl-CS" sz="2400">
                <a:effectLst/>
              </a:rPr>
              <a:t>Парцијални напади</a:t>
            </a:r>
          </a:p>
        </p:txBody>
      </p:sp>
      <p:grpSp>
        <p:nvGrpSpPr>
          <p:cNvPr id="272387" name="Group 40"/>
          <p:cNvGrpSpPr>
            <a:grpSpLocks/>
          </p:cNvGrpSpPr>
          <p:nvPr/>
        </p:nvGrpSpPr>
        <p:grpSpPr bwMode="auto">
          <a:xfrm>
            <a:off x="1095375" y="5091113"/>
            <a:ext cx="6226175" cy="1403350"/>
            <a:chOff x="813396" y="5151120"/>
            <a:chExt cx="7095566" cy="1598800"/>
          </a:xfrm>
        </p:grpSpPr>
        <p:grpSp>
          <p:nvGrpSpPr>
            <p:cNvPr id="272388" name="Group 39"/>
            <p:cNvGrpSpPr>
              <a:grpSpLocks/>
            </p:cNvGrpSpPr>
            <p:nvPr/>
          </p:nvGrpSpPr>
          <p:grpSpPr bwMode="auto">
            <a:xfrm>
              <a:off x="813396" y="5210681"/>
              <a:ext cx="2275840" cy="1523697"/>
              <a:chOff x="436880" y="5210681"/>
              <a:chExt cx="2275840" cy="1523697"/>
            </a:xfrm>
          </p:grpSpPr>
          <p:pic>
            <p:nvPicPr>
              <p:cNvPr id="272402" name="Picture 3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36880" y="5210681"/>
                <a:ext cx="2275840" cy="1098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2403" name="TextBox 34"/>
              <p:cNvSpPr txBox="1">
                <a:spLocks noChangeArrowheads="1"/>
              </p:cNvSpPr>
              <p:nvPr/>
            </p:nvSpPr>
            <p:spPr bwMode="auto">
              <a:xfrm>
                <a:off x="629920" y="6348780"/>
                <a:ext cx="1889760" cy="3855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600" b="1">
                    <a:cs typeface="Arial" charset="0"/>
                  </a:rPr>
                  <a:t>imipramin </a:t>
                </a:r>
              </a:p>
            </p:txBody>
          </p:sp>
        </p:grpSp>
        <p:grpSp>
          <p:nvGrpSpPr>
            <p:cNvPr id="272389" name="Group 38"/>
            <p:cNvGrpSpPr>
              <a:grpSpLocks/>
            </p:cNvGrpSpPr>
            <p:nvPr/>
          </p:nvGrpSpPr>
          <p:grpSpPr bwMode="auto">
            <a:xfrm>
              <a:off x="3446388" y="5151120"/>
              <a:ext cx="2209928" cy="1583257"/>
              <a:chOff x="3123660" y="5151120"/>
              <a:chExt cx="2209928" cy="1583257"/>
            </a:xfrm>
          </p:grpSpPr>
          <p:grpSp>
            <p:nvGrpSpPr>
              <p:cNvPr id="272393" name="Group 31"/>
              <p:cNvGrpSpPr>
                <a:grpSpLocks/>
              </p:cNvGrpSpPr>
              <p:nvPr/>
            </p:nvGrpSpPr>
            <p:grpSpPr bwMode="auto">
              <a:xfrm>
                <a:off x="3123660" y="5151120"/>
                <a:ext cx="2209928" cy="1137920"/>
                <a:chOff x="3072448" y="6055360"/>
                <a:chExt cx="2209928" cy="1137920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>
                  <a:off x="3871453" y="6858377"/>
                  <a:ext cx="0" cy="157347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72396" name="Picture 13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3072448" y="6132196"/>
                  <a:ext cx="1570672" cy="7258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72397" name="TextBox 22"/>
                <p:cNvSpPr txBox="1">
                  <a:spLocks noChangeArrowheads="1"/>
                </p:cNvSpPr>
                <p:nvPr/>
              </p:nvSpPr>
              <p:spPr bwMode="auto">
                <a:xfrm>
                  <a:off x="3738880" y="6624320"/>
                  <a:ext cx="213360" cy="276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sz="1200" b="1">
                      <a:cs typeface="Arial" charset="0"/>
                    </a:rPr>
                    <a:t>N</a:t>
                  </a:r>
                </a:p>
              </p:txBody>
            </p:sp>
            <p:sp>
              <p:nvSpPr>
                <p:cNvPr id="272398" name="TextBox 23"/>
                <p:cNvSpPr txBox="1">
                  <a:spLocks noChangeArrowheads="1"/>
                </p:cNvSpPr>
                <p:nvPr/>
              </p:nvSpPr>
              <p:spPr bwMode="auto">
                <a:xfrm>
                  <a:off x="3738880" y="6055360"/>
                  <a:ext cx="213360" cy="276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sz="1200" b="1">
                      <a:cs typeface="Arial" charset="0"/>
                    </a:rPr>
                    <a:t>S</a:t>
                  </a:r>
                </a:p>
              </p:txBody>
            </p: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4602358" y="6619642"/>
                  <a:ext cx="182726" cy="157347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2400" name="TextBox 29"/>
                <p:cNvSpPr txBox="1">
                  <a:spLocks noChangeArrowheads="1"/>
                </p:cNvSpPr>
                <p:nvPr/>
              </p:nvSpPr>
              <p:spPr bwMode="auto">
                <a:xfrm>
                  <a:off x="4714241" y="6657350"/>
                  <a:ext cx="558294" cy="3154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200" b="1">
                      <a:cs typeface="Arial" charset="0"/>
                    </a:rPr>
                    <a:t>Cl</a:t>
                  </a:r>
                </a:p>
              </p:txBody>
            </p:sp>
            <p:pic>
              <p:nvPicPr>
                <p:cNvPr id="272401" name="Picture 14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3798888" y="7037388"/>
                  <a:ext cx="1483488" cy="1558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272394" name="TextBox 35"/>
              <p:cNvSpPr txBox="1">
                <a:spLocks noChangeArrowheads="1"/>
              </p:cNvSpPr>
              <p:nvPr/>
            </p:nvSpPr>
            <p:spPr bwMode="auto">
              <a:xfrm>
                <a:off x="3283745" y="6348779"/>
                <a:ext cx="1889760" cy="3855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600" b="1">
                    <a:cs typeface="Arial" charset="0"/>
                  </a:rPr>
                  <a:t>hlorpromazin</a:t>
                </a:r>
              </a:p>
            </p:txBody>
          </p:sp>
        </p:grpSp>
        <p:grpSp>
          <p:nvGrpSpPr>
            <p:cNvPr id="272390" name="Group 37"/>
            <p:cNvGrpSpPr>
              <a:grpSpLocks/>
            </p:cNvGrpSpPr>
            <p:nvPr/>
          </p:nvGrpSpPr>
          <p:grpSpPr bwMode="auto">
            <a:xfrm>
              <a:off x="6019202" y="5165684"/>
              <a:ext cx="1889760" cy="1584236"/>
              <a:chOff x="5938520" y="5165684"/>
              <a:chExt cx="1889760" cy="1584236"/>
            </a:xfrm>
          </p:grpSpPr>
          <p:pic>
            <p:nvPicPr>
              <p:cNvPr id="272391" name="Picture 12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6035169" y="5165684"/>
                <a:ext cx="1696462" cy="10522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2392" name="TextBox 36"/>
              <p:cNvSpPr txBox="1">
                <a:spLocks noChangeArrowheads="1"/>
              </p:cNvSpPr>
              <p:nvPr/>
            </p:nvSpPr>
            <p:spPr bwMode="auto">
              <a:xfrm>
                <a:off x="5938520" y="6364322"/>
                <a:ext cx="1889760" cy="3855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A50021"/>
                    </a:solidFill>
                    <a:cs typeface="Arial" charset="0"/>
                  </a:rPr>
                  <a:t>karbamazepin</a:t>
                </a:r>
                <a:r>
                  <a:rPr lang="en-US" sz="1600" b="1">
                    <a:cs typeface="Arial" charset="0"/>
                  </a:rPr>
                  <a:t> </a:t>
                </a:r>
              </a:p>
            </p:txBody>
          </p:sp>
        </p:grpSp>
      </p:grp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8" name="Title 1"/>
          <p:cNvSpPr>
            <a:spLocks noGrp="1"/>
          </p:cNvSpPr>
          <p:nvPr>
            <p:ph type="title" idx="4294967295"/>
          </p:nvPr>
        </p:nvSpPr>
        <p:spPr>
          <a:xfrm>
            <a:off x="457200" y="276225"/>
            <a:ext cx="8229600" cy="1130300"/>
          </a:xfrm>
          <a:noFill/>
        </p:spPr>
        <p:txBody>
          <a:bodyPr/>
          <a:lstStyle/>
          <a:p>
            <a:r>
              <a:rPr lang="en-US" sz="3600">
                <a:effectLst/>
              </a:rPr>
              <a:t>Механизам дејства карбамазепина</a:t>
            </a:r>
            <a:r>
              <a:rPr lang="en-US">
                <a:effectLst/>
              </a:rPr>
              <a:t> </a:t>
            </a:r>
          </a:p>
        </p:txBody>
      </p:sp>
      <p:sp>
        <p:nvSpPr>
          <p:cNvPr id="18432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3375"/>
            <a:ext cx="8229600" cy="4532313"/>
          </a:xfrm>
          <a:noFill/>
        </p:spPr>
        <p:txBody>
          <a:bodyPr/>
          <a:lstStyle/>
          <a:p>
            <a:r>
              <a:rPr lang="en-US" sz="2000" b="1">
                <a:effectLst/>
              </a:rPr>
              <a:t>Исти као фенитоин, кинетика везивања различита  </a:t>
            </a:r>
          </a:p>
          <a:p>
            <a:r>
              <a:rPr lang="en-US" sz="2000">
                <a:effectLst/>
              </a:rPr>
              <a:t>Инхибиција брзих, волтажно зависних Na</a:t>
            </a:r>
            <a:r>
              <a:rPr lang="en-US" sz="2000" baseline="30000">
                <a:effectLst/>
              </a:rPr>
              <a:t>+</a:t>
            </a:r>
            <a:r>
              <a:rPr lang="en-US" sz="2000">
                <a:effectLst/>
              </a:rPr>
              <a:t> канала </a:t>
            </a:r>
          </a:p>
          <a:p>
            <a:pPr lvl="1"/>
            <a:r>
              <a:rPr lang="en-US" sz="2000">
                <a:effectLst/>
              </a:rPr>
              <a:t>продужава полуживот инактивне форме канала која не може да буде надражена надолазећим акционим пот-енцијалима.  Делује на Na</a:t>
            </a:r>
            <a:r>
              <a:rPr lang="en-US" sz="2000" baseline="30000">
                <a:effectLst/>
              </a:rPr>
              <a:t>+</a:t>
            </a:r>
            <a:r>
              <a:rPr lang="en-US" sz="2000">
                <a:effectLst/>
              </a:rPr>
              <a:t> канале у аксонима  </a:t>
            </a:r>
          </a:p>
        </p:txBody>
      </p:sp>
      <p:grpSp>
        <p:nvGrpSpPr>
          <p:cNvPr id="184330" name="Group 20"/>
          <p:cNvGrpSpPr>
            <a:grpSpLocks/>
          </p:cNvGrpSpPr>
          <p:nvPr/>
        </p:nvGrpSpPr>
        <p:grpSpPr bwMode="auto">
          <a:xfrm>
            <a:off x="384175" y="4075113"/>
            <a:ext cx="3438525" cy="2382837"/>
            <a:chOff x="3716502" y="4611001"/>
            <a:chExt cx="4752616" cy="2152869"/>
          </a:xfrm>
        </p:grpSpPr>
        <p:graphicFrame>
          <p:nvGraphicFramePr>
            <p:cNvPr id="184325" name="Object 10"/>
            <p:cNvGraphicFramePr>
              <a:graphicFrameLocks noChangeAspect="1"/>
            </p:cNvGraphicFramePr>
            <p:nvPr/>
          </p:nvGraphicFramePr>
          <p:xfrm>
            <a:off x="3716502" y="5014167"/>
            <a:ext cx="2276423" cy="17497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340" name="Photo Editor Photo" r:id="rId3" imgW="2171888" imgH="1561905" progId="">
                    <p:embed/>
                  </p:oleObj>
                </mc:Choice>
                <mc:Fallback>
                  <p:oleObj name="Photo Editor Photo" r:id="rId3" imgW="2171888" imgH="1561905" progId="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16502" y="5014167"/>
                          <a:ext cx="2276423" cy="17497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479" name="Text Box 41"/>
            <p:cNvSpPr txBox="1">
              <a:spLocks noChangeArrowheads="1"/>
            </p:cNvSpPr>
            <p:nvPr/>
          </p:nvSpPr>
          <p:spPr bwMode="auto">
            <a:xfrm>
              <a:off x="4141803" y="4755723"/>
              <a:ext cx="698134" cy="393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sr-Latn-CS" sz="1200" b="1" i="1">
                  <a:solidFill>
                    <a:srgbClr val="FF0000"/>
                  </a:solidFill>
                  <a:latin typeface="Calibri" pitchFamily="34" charset="0"/>
                  <a:cs typeface="Arial" charset="0"/>
                </a:rPr>
                <a:t>Na</a:t>
              </a:r>
              <a:r>
                <a:rPr lang="sr-Latn-CS" sz="1200" b="1" i="1" baseline="30000">
                  <a:solidFill>
                    <a:srgbClr val="FF0000"/>
                  </a:solidFill>
                  <a:latin typeface="Calibri" pitchFamily="34" charset="0"/>
                  <a:cs typeface="Arial" charset="0"/>
                </a:rPr>
                <a:t>+</a:t>
              </a:r>
            </a:p>
          </p:txBody>
        </p:sp>
        <p:graphicFrame>
          <p:nvGraphicFramePr>
            <p:cNvPr id="184327" name="Object 11"/>
            <p:cNvGraphicFramePr>
              <a:graphicFrameLocks noChangeAspect="1"/>
            </p:cNvGraphicFramePr>
            <p:nvPr/>
          </p:nvGraphicFramePr>
          <p:xfrm>
            <a:off x="6233648" y="5015752"/>
            <a:ext cx="2235470" cy="17020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341" name="Photo Editor Photo" r:id="rId5" imgW="2149026" imgH="1531753" progId="">
                    <p:embed/>
                  </p:oleObj>
                </mc:Choice>
                <mc:Fallback>
                  <p:oleObj name="Photo Editor Photo" r:id="rId5" imgW="2149026" imgH="1531753" progId="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33648" y="5015752"/>
                          <a:ext cx="2235470" cy="17020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480" name="Text Box 85"/>
            <p:cNvSpPr txBox="1">
              <a:spLocks noChangeArrowheads="1"/>
            </p:cNvSpPr>
            <p:nvPr/>
          </p:nvSpPr>
          <p:spPr bwMode="auto">
            <a:xfrm>
              <a:off x="5057488" y="5172454"/>
              <a:ext cx="1678324" cy="422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sr-Latn-CS" sz="1200" b="1">
                  <a:solidFill>
                    <a:srgbClr val="FF3300"/>
                  </a:solidFill>
                  <a:latin typeface="Calibri" pitchFamily="34" charset="0"/>
                  <a:cs typeface="Arial" charset="0"/>
                </a:rPr>
                <a:t>ekstracelularna </a:t>
              </a:r>
              <a:br>
                <a:rPr lang="sr-Latn-CS" sz="1200" b="1">
                  <a:solidFill>
                    <a:srgbClr val="FF3300"/>
                  </a:solidFill>
                  <a:latin typeface="Calibri" pitchFamily="34" charset="0"/>
                  <a:cs typeface="Arial" charset="0"/>
                </a:rPr>
              </a:br>
              <a:r>
                <a:rPr lang="sr-Latn-CS" sz="1200" b="1">
                  <a:solidFill>
                    <a:srgbClr val="FF3300"/>
                  </a:solidFill>
                  <a:latin typeface="Calibri" pitchFamily="34" charset="0"/>
                  <a:cs typeface="Arial" charset="0"/>
                </a:rPr>
                <a:t>sredina</a:t>
              </a:r>
            </a:p>
          </p:txBody>
        </p:sp>
        <p:sp>
          <p:nvSpPr>
            <p:cNvPr id="184481" name="Text Box 86"/>
            <p:cNvSpPr txBox="1">
              <a:spLocks noChangeArrowheads="1"/>
            </p:cNvSpPr>
            <p:nvPr/>
          </p:nvSpPr>
          <p:spPr bwMode="auto">
            <a:xfrm>
              <a:off x="5123542" y="6233233"/>
              <a:ext cx="1575096" cy="430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sr-Latn-CS" sz="1200" b="1">
                  <a:solidFill>
                    <a:srgbClr val="FF3300"/>
                  </a:solidFill>
                  <a:latin typeface="Calibri" pitchFamily="34" charset="0"/>
                  <a:cs typeface="Arial" charset="0"/>
                </a:rPr>
                <a:t>intracelularna </a:t>
              </a:r>
              <a:br>
                <a:rPr lang="sr-Latn-CS" sz="1200" b="1">
                  <a:solidFill>
                    <a:srgbClr val="FF3300"/>
                  </a:solidFill>
                  <a:latin typeface="Calibri" pitchFamily="34" charset="0"/>
                  <a:cs typeface="Arial" charset="0"/>
                </a:rPr>
              </a:br>
              <a:r>
                <a:rPr lang="sr-Latn-CS" sz="1200" b="1">
                  <a:solidFill>
                    <a:srgbClr val="FF3300"/>
                  </a:solidFill>
                  <a:latin typeface="Calibri" pitchFamily="34" charset="0"/>
                  <a:cs typeface="Arial" charset="0"/>
                </a:rPr>
                <a:t>sredina</a:t>
              </a:r>
            </a:p>
          </p:txBody>
        </p:sp>
        <p:cxnSp>
          <p:nvCxnSpPr>
            <p:cNvPr id="326" name="Straight Arrow Connector 325"/>
            <p:cNvCxnSpPr/>
            <p:nvPr/>
          </p:nvCxnSpPr>
          <p:spPr>
            <a:xfrm>
              <a:off x="6992429" y="4611001"/>
              <a:ext cx="0" cy="32271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4483" name="Group 17"/>
            <p:cNvGrpSpPr>
              <a:grpSpLocks/>
            </p:cNvGrpSpPr>
            <p:nvPr/>
          </p:nvGrpSpPr>
          <p:grpSpPr bwMode="auto">
            <a:xfrm>
              <a:off x="6763871" y="4877788"/>
              <a:ext cx="484094" cy="286870"/>
              <a:chOff x="6763871" y="4877788"/>
              <a:chExt cx="484094" cy="286870"/>
            </a:xfrm>
          </p:grpSpPr>
          <p:cxnSp>
            <p:nvCxnSpPr>
              <p:cNvPr id="329" name="Straight Connector 328"/>
              <p:cNvCxnSpPr/>
              <p:nvPr/>
            </p:nvCxnSpPr>
            <p:spPr>
              <a:xfrm flipV="1">
                <a:off x="6764233" y="4877779"/>
                <a:ext cx="482722" cy="20223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" name="Straight Connector 329"/>
              <p:cNvCxnSpPr/>
              <p:nvPr/>
            </p:nvCxnSpPr>
            <p:spPr>
              <a:xfrm flipV="1">
                <a:off x="6764233" y="4962402"/>
                <a:ext cx="482722" cy="20223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4484" name="Text Box 85"/>
            <p:cNvSpPr txBox="1">
              <a:spLocks noChangeArrowheads="1"/>
            </p:cNvSpPr>
            <p:nvPr/>
          </p:nvSpPr>
          <p:spPr bwMode="auto">
            <a:xfrm>
              <a:off x="6469227" y="5117508"/>
              <a:ext cx="1065821" cy="258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sr-Latn-CS" sz="1200" b="1">
                  <a:solidFill>
                    <a:srgbClr val="A50021"/>
                  </a:solidFill>
                  <a:latin typeface="Calibri" pitchFamily="34" charset="0"/>
                  <a:cs typeface="Arial" charset="0"/>
                </a:rPr>
                <a:t>CBZ</a:t>
              </a:r>
            </a:p>
          </p:txBody>
        </p:sp>
      </p:grpSp>
      <p:grpSp>
        <p:nvGrpSpPr>
          <p:cNvPr id="184331" name="Group 166"/>
          <p:cNvGrpSpPr>
            <a:grpSpLocks/>
          </p:cNvGrpSpPr>
          <p:nvPr/>
        </p:nvGrpSpPr>
        <p:grpSpPr bwMode="auto">
          <a:xfrm>
            <a:off x="4049713" y="4545013"/>
            <a:ext cx="4852987" cy="1774825"/>
            <a:chOff x="4300214" y="4680487"/>
            <a:chExt cx="4246886" cy="1436992"/>
          </a:xfrm>
        </p:grpSpPr>
        <p:grpSp>
          <p:nvGrpSpPr>
            <p:cNvPr id="184332" name="Group 4"/>
            <p:cNvGrpSpPr>
              <a:grpSpLocks/>
            </p:cNvGrpSpPr>
            <p:nvPr/>
          </p:nvGrpSpPr>
          <p:grpSpPr bwMode="auto">
            <a:xfrm>
              <a:off x="4309177" y="4680487"/>
              <a:ext cx="4237923" cy="685681"/>
              <a:chOff x="156" y="1366"/>
              <a:chExt cx="5947" cy="998"/>
            </a:xfrm>
          </p:grpSpPr>
          <p:sp>
            <p:nvSpPr>
              <p:cNvPr id="184445" name="Freeform 5"/>
              <p:cNvSpPr>
                <a:spLocks/>
              </p:cNvSpPr>
              <p:nvPr/>
            </p:nvSpPr>
            <p:spPr bwMode="auto">
              <a:xfrm>
                <a:off x="5583" y="1688"/>
                <a:ext cx="520" cy="676"/>
              </a:xfrm>
              <a:custGeom>
                <a:avLst/>
                <a:gdLst>
                  <a:gd name="T0" fmla="*/ 1 w 988"/>
                  <a:gd name="T1" fmla="*/ 1 h 943"/>
                  <a:gd name="T2" fmla="*/ 1 w 988"/>
                  <a:gd name="T3" fmla="*/ 1 h 943"/>
                  <a:gd name="T4" fmla="*/ 1 w 988"/>
                  <a:gd name="T5" fmla="*/ 1 h 943"/>
                  <a:gd name="T6" fmla="*/ 1 w 988"/>
                  <a:gd name="T7" fmla="*/ 1 h 943"/>
                  <a:gd name="T8" fmla="*/ 1 w 988"/>
                  <a:gd name="T9" fmla="*/ 1 h 943"/>
                  <a:gd name="T10" fmla="*/ 1 w 988"/>
                  <a:gd name="T11" fmla="*/ 1 h 943"/>
                  <a:gd name="T12" fmla="*/ 1 w 988"/>
                  <a:gd name="T13" fmla="*/ 1 h 943"/>
                  <a:gd name="T14" fmla="*/ 1 w 988"/>
                  <a:gd name="T15" fmla="*/ 1 h 943"/>
                  <a:gd name="T16" fmla="*/ 1 w 988"/>
                  <a:gd name="T17" fmla="*/ 1 h 943"/>
                  <a:gd name="T18" fmla="*/ 1 w 988"/>
                  <a:gd name="T19" fmla="*/ 0 h 943"/>
                  <a:gd name="T20" fmla="*/ 1 w 988"/>
                  <a:gd name="T21" fmla="*/ 1 h 943"/>
                  <a:gd name="T22" fmla="*/ 1 w 988"/>
                  <a:gd name="T23" fmla="*/ 1 h 943"/>
                  <a:gd name="T24" fmla="*/ 1 w 988"/>
                  <a:gd name="T25" fmla="*/ 1 h 943"/>
                  <a:gd name="T26" fmla="*/ 1 w 988"/>
                  <a:gd name="T27" fmla="*/ 1 h 943"/>
                  <a:gd name="T28" fmla="*/ 1 w 988"/>
                  <a:gd name="T29" fmla="*/ 1 h 943"/>
                  <a:gd name="T30" fmla="*/ 1 w 988"/>
                  <a:gd name="T31" fmla="*/ 1 h 943"/>
                  <a:gd name="T32" fmla="*/ 1 w 988"/>
                  <a:gd name="T33" fmla="*/ 1 h 943"/>
                  <a:gd name="T34" fmla="*/ 1 w 988"/>
                  <a:gd name="T35" fmla="*/ 1 h 943"/>
                  <a:gd name="T36" fmla="*/ 1 w 988"/>
                  <a:gd name="T37" fmla="*/ 1 h 943"/>
                  <a:gd name="T38" fmla="*/ 1 w 988"/>
                  <a:gd name="T39" fmla="*/ 1 h 943"/>
                  <a:gd name="T40" fmla="*/ 1 w 988"/>
                  <a:gd name="T41" fmla="*/ 1 h 943"/>
                  <a:gd name="T42" fmla="*/ 1 w 988"/>
                  <a:gd name="T43" fmla="*/ 1 h 943"/>
                  <a:gd name="T44" fmla="*/ 1 w 988"/>
                  <a:gd name="T45" fmla="*/ 1 h 943"/>
                  <a:gd name="T46" fmla="*/ 1 w 988"/>
                  <a:gd name="T47" fmla="*/ 1 h 943"/>
                  <a:gd name="T48" fmla="*/ 1 w 988"/>
                  <a:gd name="T49" fmla="*/ 1 h 943"/>
                  <a:gd name="T50" fmla="*/ 1 w 988"/>
                  <a:gd name="T51" fmla="*/ 1 h 943"/>
                  <a:gd name="T52" fmla="*/ 1 w 988"/>
                  <a:gd name="T53" fmla="*/ 1 h 943"/>
                  <a:gd name="T54" fmla="*/ 1 w 988"/>
                  <a:gd name="T55" fmla="*/ 1 h 943"/>
                  <a:gd name="T56" fmla="*/ 1 w 988"/>
                  <a:gd name="T57" fmla="*/ 1 h 943"/>
                  <a:gd name="T58" fmla="*/ 1 w 988"/>
                  <a:gd name="T59" fmla="*/ 1 h 943"/>
                  <a:gd name="T60" fmla="*/ 1 w 988"/>
                  <a:gd name="T61" fmla="*/ 1 h 943"/>
                  <a:gd name="T62" fmla="*/ 1 w 988"/>
                  <a:gd name="T63" fmla="*/ 1 h 943"/>
                  <a:gd name="T64" fmla="*/ 1 w 988"/>
                  <a:gd name="T65" fmla="*/ 1 h 943"/>
                  <a:gd name="T66" fmla="*/ 1 w 988"/>
                  <a:gd name="T67" fmla="*/ 1 h 943"/>
                  <a:gd name="T68" fmla="*/ 1 w 988"/>
                  <a:gd name="T69" fmla="*/ 1 h 943"/>
                  <a:gd name="T70" fmla="*/ 1 w 988"/>
                  <a:gd name="T71" fmla="*/ 1 h 943"/>
                  <a:gd name="T72" fmla="*/ 1 w 988"/>
                  <a:gd name="T73" fmla="*/ 1 h 943"/>
                  <a:gd name="T74" fmla="*/ 0 w 988"/>
                  <a:gd name="T75" fmla="*/ 1 h 943"/>
                  <a:gd name="T76" fmla="*/ 1 w 988"/>
                  <a:gd name="T77" fmla="*/ 1 h 943"/>
                  <a:gd name="T78" fmla="*/ 1 w 988"/>
                  <a:gd name="T79" fmla="*/ 1 h 943"/>
                  <a:gd name="T80" fmla="*/ 1 w 988"/>
                  <a:gd name="T81" fmla="*/ 1 h 943"/>
                  <a:gd name="T82" fmla="*/ 1 w 988"/>
                  <a:gd name="T83" fmla="*/ 1 h 943"/>
                  <a:gd name="T84" fmla="*/ 1 w 988"/>
                  <a:gd name="T85" fmla="*/ 1 h 943"/>
                  <a:gd name="T86" fmla="*/ 1 w 988"/>
                  <a:gd name="T87" fmla="*/ 1 h 943"/>
                  <a:gd name="T88" fmla="*/ 1 w 988"/>
                  <a:gd name="T89" fmla="*/ 1 h 943"/>
                  <a:gd name="T90" fmla="*/ 1 w 988"/>
                  <a:gd name="T91" fmla="*/ 1 h 943"/>
                  <a:gd name="T92" fmla="*/ 1 w 988"/>
                  <a:gd name="T93" fmla="*/ 1 h 943"/>
                  <a:gd name="T94" fmla="*/ 1 w 988"/>
                  <a:gd name="T95" fmla="*/ 1 h 943"/>
                  <a:gd name="T96" fmla="*/ 1 w 988"/>
                  <a:gd name="T97" fmla="*/ 1 h 943"/>
                  <a:gd name="T98" fmla="*/ 1 w 988"/>
                  <a:gd name="T99" fmla="*/ 1 h 943"/>
                  <a:gd name="T100" fmla="*/ 1 w 988"/>
                  <a:gd name="T101" fmla="*/ 1 h 943"/>
                  <a:gd name="T102" fmla="*/ 1 w 988"/>
                  <a:gd name="T103" fmla="*/ 1 h 943"/>
                  <a:gd name="T104" fmla="*/ 1 w 988"/>
                  <a:gd name="T105" fmla="*/ 1 h 943"/>
                  <a:gd name="T106" fmla="*/ 1 w 988"/>
                  <a:gd name="T107" fmla="*/ 1 h 943"/>
                  <a:gd name="T108" fmla="*/ 1 w 988"/>
                  <a:gd name="T109" fmla="*/ 1 h 943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988"/>
                  <a:gd name="T166" fmla="*/ 0 h 943"/>
                  <a:gd name="T167" fmla="*/ 988 w 988"/>
                  <a:gd name="T168" fmla="*/ 943 h 943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988" h="943">
                    <a:moveTo>
                      <a:pt x="988" y="451"/>
                    </a:moveTo>
                    <a:lnTo>
                      <a:pt x="986" y="451"/>
                    </a:lnTo>
                    <a:lnTo>
                      <a:pt x="984" y="452"/>
                    </a:lnTo>
                    <a:lnTo>
                      <a:pt x="980" y="454"/>
                    </a:lnTo>
                    <a:lnTo>
                      <a:pt x="976" y="456"/>
                    </a:lnTo>
                    <a:lnTo>
                      <a:pt x="969" y="458"/>
                    </a:lnTo>
                    <a:lnTo>
                      <a:pt x="961" y="460"/>
                    </a:lnTo>
                    <a:lnTo>
                      <a:pt x="952" y="462"/>
                    </a:lnTo>
                    <a:lnTo>
                      <a:pt x="942" y="464"/>
                    </a:lnTo>
                    <a:lnTo>
                      <a:pt x="931" y="466"/>
                    </a:lnTo>
                    <a:lnTo>
                      <a:pt x="919" y="466"/>
                    </a:lnTo>
                    <a:lnTo>
                      <a:pt x="906" y="466"/>
                    </a:lnTo>
                    <a:lnTo>
                      <a:pt x="891" y="464"/>
                    </a:lnTo>
                    <a:lnTo>
                      <a:pt x="876" y="462"/>
                    </a:lnTo>
                    <a:lnTo>
                      <a:pt x="861" y="458"/>
                    </a:lnTo>
                    <a:lnTo>
                      <a:pt x="844" y="454"/>
                    </a:lnTo>
                    <a:lnTo>
                      <a:pt x="827" y="447"/>
                    </a:lnTo>
                    <a:lnTo>
                      <a:pt x="808" y="439"/>
                    </a:lnTo>
                    <a:lnTo>
                      <a:pt x="798" y="434"/>
                    </a:lnTo>
                    <a:lnTo>
                      <a:pt x="789" y="428"/>
                    </a:lnTo>
                    <a:lnTo>
                      <a:pt x="779" y="422"/>
                    </a:lnTo>
                    <a:lnTo>
                      <a:pt x="770" y="416"/>
                    </a:lnTo>
                    <a:lnTo>
                      <a:pt x="760" y="409"/>
                    </a:lnTo>
                    <a:lnTo>
                      <a:pt x="749" y="401"/>
                    </a:lnTo>
                    <a:lnTo>
                      <a:pt x="739" y="394"/>
                    </a:lnTo>
                    <a:lnTo>
                      <a:pt x="730" y="386"/>
                    </a:lnTo>
                    <a:lnTo>
                      <a:pt x="719" y="377"/>
                    </a:lnTo>
                    <a:lnTo>
                      <a:pt x="709" y="365"/>
                    </a:lnTo>
                    <a:lnTo>
                      <a:pt x="698" y="356"/>
                    </a:lnTo>
                    <a:lnTo>
                      <a:pt x="688" y="344"/>
                    </a:lnTo>
                    <a:lnTo>
                      <a:pt x="677" y="331"/>
                    </a:lnTo>
                    <a:lnTo>
                      <a:pt x="666" y="320"/>
                    </a:lnTo>
                    <a:lnTo>
                      <a:pt x="656" y="307"/>
                    </a:lnTo>
                    <a:lnTo>
                      <a:pt x="645" y="291"/>
                    </a:lnTo>
                    <a:lnTo>
                      <a:pt x="633" y="276"/>
                    </a:lnTo>
                    <a:lnTo>
                      <a:pt x="624" y="261"/>
                    </a:lnTo>
                    <a:lnTo>
                      <a:pt x="613" y="244"/>
                    </a:lnTo>
                    <a:lnTo>
                      <a:pt x="601" y="225"/>
                    </a:lnTo>
                    <a:lnTo>
                      <a:pt x="590" y="208"/>
                    </a:lnTo>
                    <a:lnTo>
                      <a:pt x="580" y="189"/>
                    </a:lnTo>
                    <a:lnTo>
                      <a:pt x="569" y="168"/>
                    </a:lnTo>
                    <a:lnTo>
                      <a:pt x="558" y="147"/>
                    </a:lnTo>
                    <a:lnTo>
                      <a:pt x="546" y="125"/>
                    </a:lnTo>
                    <a:lnTo>
                      <a:pt x="535" y="102"/>
                    </a:lnTo>
                    <a:lnTo>
                      <a:pt x="525" y="77"/>
                    </a:lnTo>
                    <a:lnTo>
                      <a:pt x="514" y="53"/>
                    </a:lnTo>
                    <a:lnTo>
                      <a:pt x="503" y="26"/>
                    </a:lnTo>
                    <a:lnTo>
                      <a:pt x="493" y="0"/>
                    </a:lnTo>
                    <a:lnTo>
                      <a:pt x="493" y="1"/>
                    </a:lnTo>
                    <a:lnTo>
                      <a:pt x="493" y="5"/>
                    </a:lnTo>
                    <a:lnTo>
                      <a:pt x="495" y="9"/>
                    </a:lnTo>
                    <a:lnTo>
                      <a:pt x="495" y="13"/>
                    </a:lnTo>
                    <a:lnTo>
                      <a:pt x="497" y="18"/>
                    </a:lnTo>
                    <a:lnTo>
                      <a:pt x="497" y="22"/>
                    </a:lnTo>
                    <a:lnTo>
                      <a:pt x="499" y="30"/>
                    </a:lnTo>
                    <a:lnTo>
                      <a:pt x="499" y="36"/>
                    </a:lnTo>
                    <a:lnTo>
                      <a:pt x="501" y="43"/>
                    </a:lnTo>
                    <a:lnTo>
                      <a:pt x="503" y="51"/>
                    </a:lnTo>
                    <a:lnTo>
                      <a:pt x="505" y="66"/>
                    </a:lnTo>
                    <a:lnTo>
                      <a:pt x="506" y="85"/>
                    </a:lnTo>
                    <a:lnTo>
                      <a:pt x="508" y="102"/>
                    </a:lnTo>
                    <a:lnTo>
                      <a:pt x="508" y="123"/>
                    </a:lnTo>
                    <a:lnTo>
                      <a:pt x="508" y="142"/>
                    </a:lnTo>
                    <a:lnTo>
                      <a:pt x="508" y="163"/>
                    </a:lnTo>
                    <a:lnTo>
                      <a:pt x="506" y="181"/>
                    </a:lnTo>
                    <a:lnTo>
                      <a:pt x="505" y="200"/>
                    </a:lnTo>
                    <a:lnTo>
                      <a:pt x="501" y="219"/>
                    </a:lnTo>
                    <a:lnTo>
                      <a:pt x="495" y="238"/>
                    </a:lnTo>
                    <a:lnTo>
                      <a:pt x="487" y="253"/>
                    </a:lnTo>
                    <a:lnTo>
                      <a:pt x="484" y="261"/>
                    </a:lnTo>
                    <a:lnTo>
                      <a:pt x="480" y="269"/>
                    </a:lnTo>
                    <a:lnTo>
                      <a:pt x="474" y="274"/>
                    </a:lnTo>
                    <a:lnTo>
                      <a:pt x="469" y="282"/>
                    </a:lnTo>
                    <a:lnTo>
                      <a:pt x="463" y="288"/>
                    </a:lnTo>
                    <a:lnTo>
                      <a:pt x="455" y="291"/>
                    </a:lnTo>
                    <a:lnTo>
                      <a:pt x="450" y="295"/>
                    </a:lnTo>
                    <a:lnTo>
                      <a:pt x="442" y="299"/>
                    </a:lnTo>
                    <a:lnTo>
                      <a:pt x="433" y="303"/>
                    </a:lnTo>
                    <a:lnTo>
                      <a:pt x="425" y="305"/>
                    </a:lnTo>
                    <a:lnTo>
                      <a:pt x="415" y="307"/>
                    </a:lnTo>
                    <a:lnTo>
                      <a:pt x="404" y="307"/>
                    </a:lnTo>
                    <a:lnTo>
                      <a:pt x="393" y="307"/>
                    </a:lnTo>
                    <a:lnTo>
                      <a:pt x="381" y="305"/>
                    </a:lnTo>
                    <a:lnTo>
                      <a:pt x="370" y="303"/>
                    </a:lnTo>
                    <a:lnTo>
                      <a:pt x="357" y="301"/>
                    </a:lnTo>
                    <a:lnTo>
                      <a:pt x="343" y="295"/>
                    </a:lnTo>
                    <a:lnTo>
                      <a:pt x="328" y="291"/>
                    </a:lnTo>
                    <a:lnTo>
                      <a:pt x="313" y="284"/>
                    </a:lnTo>
                    <a:lnTo>
                      <a:pt x="298" y="276"/>
                    </a:lnTo>
                    <a:lnTo>
                      <a:pt x="281" y="269"/>
                    </a:lnTo>
                    <a:lnTo>
                      <a:pt x="264" y="259"/>
                    </a:lnTo>
                    <a:lnTo>
                      <a:pt x="245" y="248"/>
                    </a:lnTo>
                    <a:lnTo>
                      <a:pt x="226" y="236"/>
                    </a:lnTo>
                    <a:lnTo>
                      <a:pt x="205" y="221"/>
                    </a:lnTo>
                    <a:lnTo>
                      <a:pt x="184" y="208"/>
                    </a:lnTo>
                    <a:lnTo>
                      <a:pt x="162" y="191"/>
                    </a:lnTo>
                    <a:lnTo>
                      <a:pt x="139" y="174"/>
                    </a:lnTo>
                    <a:lnTo>
                      <a:pt x="114" y="153"/>
                    </a:lnTo>
                    <a:lnTo>
                      <a:pt x="90" y="134"/>
                    </a:lnTo>
                    <a:lnTo>
                      <a:pt x="91" y="134"/>
                    </a:lnTo>
                    <a:lnTo>
                      <a:pt x="91" y="136"/>
                    </a:lnTo>
                    <a:lnTo>
                      <a:pt x="93" y="138"/>
                    </a:lnTo>
                    <a:lnTo>
                      <a:pt x="95" y="140"/>
                    </a:lnTo>
                    <a:lnTo>
                      <a:pt x="99" y="144"/>
                    </a:lnTo>
                    <a:lnTo>
                      <a:pt x="105" y="149"/>
                    </a:lnTo>
                    <a:lnTo>
                      <a:pt x="114" y="159"/>
                    </a:lnTo>
                    <a:lnTo>
                      <a:pt x="124" y="168"/>
                    </a:lnTo>
                    <a:lnTo>
                      <a:pt x="133" y="180"/>
                    </a:lnTo>
                    <a:lnTo>
                      <a:pt x="144" y="191"/>
                    </a:lnTo>
                    <a:lnTo>
                      <a:pt x="156" y="204"/>
                    </a:lnTo>
                    <a:lnTo>
                      <a:pt x="167" y="217"/>
                    </a:lnTo>
                    <a:lnTo>
                      <a:pt x="179" y="231"/>
                    </a:lnTo>
                    <a:lnTo>
                      <a:pt x="190" y="246"/>
                    </a:lnTo>
                    <a:lnTo>
                      <a:pt x="201" y="261"/>
                    </a:lnTo>
                    <a:lnTo>
                      <a:pt x="211" y="276"/>
                    </a:lnTo>
                    <a:lnTo>
                      <a:pt x="222" y="289"/>
                    </a:lnTo>
                    <a:lnTo>
                      <a:pt x="230" y="305"/>
                    </a:lnTo>
                    <a:lnTo>
                      <a:pt x="237" y="318"/>
                    </a:lnTo>
                    <a:lnTo>
                      <a:pt x="243" y="331"/>
                    </a:lnTo>
                    <a:lnTo>
                      <a:pt x="245" y="339"/>
                    </a:lnTo>
                    <a:lnTo>
                      <a:pt x="247" y="344"/>
                    </a:lnTo>
                    <a:lnTo>
                      <a:pt x="249" y="350"/>
                    </a:lnTo>
                    <a:lnTo>
                      <a:pt x="249" y="356"/>
                    </a:lnTo>
                    <a:lnTo>
                      <a:pt x="251" y="361"/>
                    </a:lnTo>
                    <a:lnTo>
                      <a:pt x="249" y="367"/>
                    </a:lnTo>
                    <a:lnTo>
                      <a:pt x="249" y="371"/>
                    </a:lnTo>
                    <a:lnTo>
                      <a:pt x="247" y="375"/>
                    </a:lnTo>
                    <a:lnTo>
                      <a:pt x="245" y="379"/>
                    </a:lnTo>
                    <a:lnTo>
                      <a:pt x="241" y="382"/>
                    </a:lnTo>
                    <a:lnTo>
                      <a:pt x="239" y="386"/>
                    </a:lnTo>
                    <a:lnTo>
                      <a:pt x="234" y="390"/>
                    </a:lnTo>
                    <a:lnTo>
                      <a:pt x="230" y="392"/>
                    </a:lnTo>
                    <a:lnTo>
                      <a:pt x="224" y="394"/>
                    </a:lnTo>
                    <a:lnTo>
                      <a:pt x="217" y="396"/>
                    </a:lnTo>
                    <a:lnTo>
                      <a:pt x="209" y="396"/>
                    </a:lnTo>
                    <a:lnTo>
                      <a:pt x="201" y="396"/>
                    </a:lnTo>
                    <a:lnTo>
                      <a:pt x="192" y="396"/>
                    </a:lnTo>
                    <a:lnTo>
                      <a:pt x="180" y="396"/>
                    </a:lnTo>
                    <a:lnTo>
                      <a:pt x="169" y="394"/>
                    </a:lnTo>
                    <a:lnTo>
                      <a:pt x="158" y="392"/>
                    </a:lnTo>
                    <a:lnTo>
                      <a:pt x="144" y="388"/>
                    </a:lnTo>
                    <a:lnTo>
                      <a:pt x="129" y="386"/>
                    </a:lnTo>
                    <a:lnTo>
                      <a:pt x="114" y="382"/>
                    </a:lnTo>
                    <a:lnTo>
                      <a:pt x="99" y="377"/>
                    </a:lnTo>
                    <a:lnTo>
                      <a:pt x="80" y="371"/>
                    </a:lnTo>
                    <a:lnTo>
                      <a:pt x="61" y="365"/>
                    </a:lnTo>
                    <a:lnTo>
                      <a:pt x="42" y="358"/>
                    </a:lnTo>
                    <a:lnTo>
                      <a:pt x="54" y="369"/>
                    </a:lnTo>
                    <a:lnTo>
                      <a:pt x="65" y="379"/>
                    </a:lnTo>
                    <a:lnTo>
                      <a:pt x="74" y="388"/>
                    </a:lnTo>
                    <a:lnTo>
                      <a:pt x="84" y="398"/>
                    </a:lnTo>
                    <a:lnTo>
                      <a:pt x="91" y="407"/>
                    </a:lnTo>
                    <a:lnTo>
                      <a:pt x="99" y="416"/>
                    </a:lnTo>
                    <a:lnTo>
                      <a:pt x="107" y="426"/>
                    </a:lnTo>
                    <a:lnTo>
                      <a:pt x="112" y="435"/>
                    </a:lnTo>
                    <a:lnTo>
                      <a:pt x="120" y="445"/>
                    </a:lnTo>
                    <a:lnTo>
                      <a:pt x="124" y="454"/>
                    </a:lnTo>
                    <a:lnTo>
                      <a:pt x="129" y="464"/>
                    </a:lnTo>
                    <a:lnTo>
                      <a:pt x="133" y="471"/>
                    </a:lnTo>
                    <a:lnTo>
                      <a:pt x="135" y="481"/>
                    </a:lnTo>
                    <a:lnTo>
                      <a:pt x="139" y="488"/>
                    </a:lnTo>
                    <a:lnTo>
                      <a:pt x="141" y="498"/>
                    </a:lnTo>
                    <a:lnTo>
                      <a:pt x="143" y="506"/>
                    </a:lnTo>
                    <a:lnTo>
                      <a:pt x="144" y="513"/>
                    </a:lnTo>
                    <a:lnTo>
                      <a:pt x="144" y="523"/>
                    </a:lnTo>
                    <a:lnTo>
                      <a:pt x="144" y="538"/>
                    </a:lnTo>
                    <a:lnTo>
                      <a:pt x="143" y="553"/>
                    </a:lnTo>
                    <a:lnTo>
                      <a:pt x="141" y="568"/>
                    </a:lnTo>
                    <a:lnTo>
                      <a:pt x="137" y="581"/>
                    </a:lnTo>
                    <a:lnTo>
                      <a:pt x="131" y="595"/>
                    </a:lnTo>
                    <a:lnTo>
                      <a:pt x="124" y="608"/>
                    </a:lnTo>
                    <a:lnTo>
                      <a:pt x="116" y="619"/>
                    </a:lnTo>
                    <a:lnTo>
                      <a:pt x="108" y="631"/>
                    </a:lnTo>
                    <a:lnTo>
                      <a:pt x="99" y="642"/>
                    </a:lnTo>
                    <a:lnTo>
                      <a:pt x="90" y="651"/>
                    </a:lnTo>
                    <a:lnTo>
                      <a:pt x="80" y="661"/>
                    </a:lnTo>
                    <a:lnTo>
                      <a:pt x="71" y="670"/>
                    </a:lnTo>
                    <a:lnTo>
                      <a:pt x="61" y="678"/>
                    </a:lnTo>
                    <a:lnTo>
                      <a:pt x="52" y="686"/>
                    </a:lnTo>
                    <a:lnTo>
                      <a:pt x="42" y="693"/>
                    </a:lnTo>
                    <a:lnTo>
                      <a:pt x="35" y="699"/>
                    </a:lnTo>
                    <a:lnTo>
                      <a:pt x="25" y="705"/>
                    </a:lnTo>
                    <a:lnTo>
                      <a:pt x="19" y="708"/>
                    </a:lnTo>
                    <a:lnTo>
                      <a:pt x="12" y="712"/>
                    </a:lnTo>
                    <a:lnTo>
                      <a:pt x="8" y="714"/>
                    </a:lnTo>
                    <a:lnTo>
                      <a:pt x="4" y="718"/>
                    </a:lnTo>
                    <a:lnTo>
                      <a:pt x="0" y="718"/>
                    </a:lnTo>
                    <a:lnTo>
                      <a:pt x="2" y="718"/>
                    </a:lnTo>
                    <a:lnTo>
                      <a:pt x="4" y="718"/>
                    </a:lnTo>
                    <a:lnTo>
                      <a:pt x="6" y="718"/>
                    </a:lnTo>
                    <a:lnTo>
                      <a:pt x="10" y="716"/>
                    </a:lnTo>
                    <a:lnTo>
                      <a:pt x="14" y="716"/>
                    </a:lnTo>
                    <a:lnTo>
                      <a:pt x="18" y="714"/>
                    </a:lnTo>
                    <a:lnTo>
                      <a:pt x="21" y="714"/>
                    </a:lnTo>
                    <a:lnTo>
                      <a:pt x="27" y="712"/>
                    </a:lnTo>
                    <a:lnTo>
                      <a:pt x="33" y="710"/>
                    </a:lnTo>
                    <a:lnTo>
                      <a:pt x="40" y="710"/>
                    </a:lnTo>
                    <a:lnTo>
                      <a:pt x="46" y="708"/>
                    </a:lnTo>
                    <a:lnTo>
                      <a:pt x="61" y="705"/>
                    </a:lnTo>
                    <a:lnTo>
                      <a:pt x="78" y="703"/>
                    </a:lnTo>
                    <a:lnTo>
                      <a:pt x="95" y="701"/>
                    </a:lnTo>
                    <a:lnTo>
                      <a:pt x="114" y="697"/>
                    </a:lnTo>
                    <a:lnTo>
                      <a:pt x="133" y="695"/>
                    </a:lnTo>
                    <a:lnTo>
                      <a:pt x="154" y="693"/>
                    </a:lnTo>
                    <a:lnTo>
                      <a:pt x="173" y="693"/>
                    </a:lnTo>
                    <a:lnTo>
                      <a:pt x="194" y="693"/>
                    </a:lnTo>
                    <a:lnTo>
                      <a:pt x="215" y="693"/>
                    </a:lnTo>
                    <a:lnTo>
                      <a:pt x="235" y="695"/>
                    </a:lnTo>
                    <a:lnTo>
                      <a:pt x="256" y="697"/>
                    </a:lnTo>
                    <a:lnTo>
                      <a:pt x="275" y="701"/>
                    </a:lnTo>
                    <a:lnTo>
                      <a:pt x="294" y="706"/>
                    </a:lnTo>
                    <a:lnTo>
                      <a:pt x="311" y="712"/>
                    </a:lnTo>
                    <a:lnTo>
                      <a:pt x="326" y="720"/>
                    </a:lnTo>
                    <a:lnTo>
                      <a:pt x="342" y="729"/>
                    </a:lnTo>
                    <a:lnTo>
                      <a:pt x="349" y="735"/>
                    </a:lnTo>
                    <a:lnTo>
                      <a:pt x="355" y="741"/>
                    </a:lnTo>
                    <a:lnTo>
                      <a:pt x="361" y="748"/>
                    </a:lnTo>
                    <a:lnTo>
                      <a:pt x="366" y="756"/>
                    </a:lnTo>
                    <a:lnTo>
                      <a:pt x="370" y="761"/>
                    </a:lnTo>
                    <a:lnTo>
                      <a:pt x="374" y="771"/>
                    </a:lnTo>
                    <a:lnTo>
                      <a:pt x="378" y="778"/>
                    </a:lnTo>
                    <a:lnTo>
                      <a:pt x="381" y="788"/>
                    </a:lnTo>
                    <a:lnTo>
                      <a:pt x="383" y="797"/>
                    </a:lnTo>
                    <a:lnTo>
                      <a:pt x="385" y="807"/>
                    </a:lnTo>
                    <a:lnTo>
                      <a:pt x="385" y="818"/>
                    </a:lnTo>
                    <a:lnTo>
                      <a:pt x="385" y="830"/>
                    </a:lnTo>
                    <a:lnTo>
                      <a:pt x="385" y="841"/>
                    </a:lnTo>
                    <a:lnTo>
                      <a:pt x="383" y="854"/>
                    </a:lnTo>
                    <a:lnTo>
                      <a:pt x="381" y="867"/>
                    </a:lnTo>
                    <a:lnTo>
                      <a:pt x="378" y="881"/>
                    </a:lnTo>
                    <a:lnTo>
                      <a:pt x="374" y="896"/>
                    </a:lnTo>
                    <a:lnTo>
                      <a:pt x="370" y="911"/>
                    </a:lnTo>
                    <a:lnTo>
                      <a:pt x="364" y="926"/>
                    </a:lnTo>
                    <a:lnTo>
                      <a:pt x="357" y="943"/>
                    </a:lnTo>
                    <a:lnTo>
                      <a:pt x="376" y="921"/>
                    </a:lnTo>
                    <a:lnTo>
                      <a:pt x="397" y="900"/>
                    </a:lnTo>
                    <a:lnTo>
                      <a:pt x="417" y="877"/>
                    </a:lnTo>
                    <a:lnTo>
                      <a:pt x="440" y="858"/>
                    </a:lnTo>
                    <a:lnTo>
                      <a:pt x="463" y="839"/>
                    </a:lnTo>
                    <a:lnTo>
                      <a:pt x="487" y="822"/>
                    </a:lnTo>
                    <a:lnTo>
                      <a:pt x="512" y="805"/>
                    </a:lnTo>
                    <a:lnTo>
                      <a:pt x="537" y="788"/>
                    </a:lnTo>
                    <a:lnTo>
                      <a:pt x="563" y="773"/>
                    </a:lnTo>
                    <a:lnTo>
                      <a:pt x="590" y="759"/>
                    </a:lnTo>
                    <a:lnTo>
                      <a:pt x="616" y="746"/>
                    </a:lnTo>
                    <a:lnTo>
                      <a:pt x="641" y="733"/>
                    </a:lnTo>
                    <a:lnTo>
                      <a:pt x="667" y="722"/>
                    </a:lnTo>
                    <a:lnTo>
                      <a:pt x="694" y="712"/>
                    </a:lnTo>
                    <a:lnTo>
                      <a:pt x="721" y="701"/>
                    </a:lnTo>
                    <a:lnTo>
                      <a:pt x="745" y="691"/>
                    </a:lnTo>
                    <a:lnTo>
                      <a:pt x="770" y="684"/>
                    </a:lnTo>
                    <a:lnTo>
                      <a:pt x="794" y="676"/>
                    </a:lnTo>
                    <a:lnTo>
                      <a:pt x="817" y="669"/>
                    </a:lnTo>
                    <a:lnTo>
                      <a:pt x="840" y="663"/>
                    </a:lnTo>
                    <a:lnTo>
                      <a:pt x="861" y="657"/>
                    </a:lnTo>
                    <a:lnTo>
                      <a:pt x="880" y="651"/>
                    </a:lnTo>
                    <a:lnTo>
                      <a:pt x="899" y="646"/>
                    </a:lnTo>
                    <a:lnTo>
                      <a:pt x="916" y="642"/>
                    </a:lnTo>
                    <a:lnTo>
                      <a:pt x="931" y="640"/>
                    </a:lnTo>
                    <a:lnTo>
                      <a:pt x="946" y="636"/>
                    </a:lnTo>
                    <a:lnTo>
                      <a:pt x="952" y="634"/>
                    </a:lnTo>
                    <a:lnTo>
                      <a:pt x="957" y="634"/>
                    </a:lnTo>
                    <a:lnTo>
                      <a:pt x="963" y="632"/>
                    </a:lnTo>
                    <a:lnTo>
                      <a:pt x="969" y="632"/>
                    </a:lnTo>
                    <a:lnTo>
                      <a:pt x="973" y="631"/>
                    </a:lnTo>
                    <a:lnTo>
                      <a:pt x="976" y="631"/>
                    </a:lnTo>
                    <a:lnTo>
                      <a:pt x="980" y="631"/>
                    </a:lnTo>
                    <a:lnTo>
                      <a:pt x="982" y="629"/>
                    </a:lnTo>
                    <a:lnTo>
                      <a:pt x="984" y="629"/>
                    </a:lnTo>
                    <a:lnTo>
                      <a:pt x="986" y="629"/>
                    </a:lnTo>
                    <a:lnTo>
                      <a:pt x="988" y="629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46" name="Freeform 6"/>
              <p:cNvSpPr>
                <a:spLocks/>
              </p:cNvSpPr>
              <p:nvPr/>
            </p:nvSpPr>
            <p:spPr bwMode="auto">
              <a:xfrm>
                <a:off x="5724" y="1996"/>
                <a:ext cx="190" cy="163"/>
              </a:xfrm>
              <a:custGeom>
                <a:avLst/>
                <a:gdLst>
                  <a:gd name="T0" fmla="*/ 1 w 360"/>
                  <a:gd name="T1" fmla="*/ 0 h 227"/>
                  <a:gd name="T2" fmla="*/ 1 w 360"/>
                  <a:gd name="T3" fmla="*/ 1 h 227"/>
                  <a:gd name="T4" fmla="*/ 1 w 360"/>
                  <a:gd name="T5" fmla="*/ 1 h 227"/>
                  <a:gd name="T6" fmla="*/ 1 w 360"/>
                  <a:gd name="T7" fmla="*/ 1 h 227"/>
                  <a:gd name="T8" fmla="*/ 1 w 360"/>
                  <a:gd name="T9" fmla="*/ 1 h 227"/>
                  <a:gd name="T10" fmla="*/ 1 w 360"/>
                  <a:gd name="T11" fmla="*/ 1 h 227"/>
                  <a:gd name="T12" fmla="*/ 1 w 360"/>
                  <a:gd name="T13" fmla="*/ 1 h 227"/>
                  <a:gd name="T14" fmla="*/ 0 w 360"/>
                  <a:gd name="T15" fmla="*/ 1 h 227"/>
                  <a:gd name="T16" fmla="*/ 0 w 360"/>
                  <a:gd name="T17" fmla="*/ 1 h 227"/>
                  <a:gd name="T18" fmla="*/ 0 w 360"/>
                  <a:gd name="T19" fmla="*/ 1 h 227"/>
                  <a:gd name="T20" fmla="*/ 1 w 360"/>
                  <a:gd name="T21" fmla="*/ 1 h 227"/>
                  <a:gd name="T22" fmla="*/ 1 w 360"/>
                  <a:gd name="T23" fmla="*/ 1 h 227"/>
                  <a:gd name="T24" fmla="*/ 1 w 360"/>
                  <a:gd name="T25" fmla="*/ 1 h 227"/>
                  <a:gd name="T26" fmla="*/ 1 w 360"/>
                  <a:gd name="T27" fmla="*/ 1 h 227"/>
                  <a:gd name="T28" fmla="*/ 1 w 360"/>
                  <a:gd name="T29" fmla="*/ 1 h 227"/>
                  <a:gd name="T30" fmla="*/ 1 w 360"/>
                  <a:gd name="T31" fmla="*/ 1 h 227"/>
                  <a:gd name="T32" fmla="*/ 1 w 360"/>
                  <a:gd name="T33" fmla="*/ 1 h 227"/>
                  <a:gd name="T34" fmla="*/ 1 w 360"/>
                  <a:gd name="T35" fmla="*/ 1 h 227"/>
                  <a:gd name="T36" fmla="*/ 1 w 360"/>
                  <a:gd name="T37" fmla="*/ 1 h 227"/>
                  <a:gd name="T38" fmla="*/ 1 w 360"/>
                  <a:gd name="T39" fmla="*/ 1 h 227"/>
                  <a:gd name="T40" fmla="*/ 1 w 360"/>
                  <a:gd name="T41" fmla="*/ 1 h 227"/>
                  <a:gd name="T42" fmla="*/ 1 w 360"/>
                  <a:gd name="T43" fmla="*/ 1 h 227"/>
                  <a:gd name="T44" fmla="*/ 1 w 360"/>
                  <a:gd name="T45" fmla="*/ 1 h 227"/>
                  <a:gd name="T46" fmla="*/ 1 w 360"/>
                  <a:gd name="T47" fmla="*/ 1 h 227"/>
                  <a:gd name="T48" fmla="*/ 1 w 360"/>
                  <a:gd name="T49" fmla="*/ 1 h 227"/>
                  <a:gd name="T50" fmla="*/ 1 w 360"/>
                  <a:gd name="T51" fmla="*/ 1 h 227"/>
                  <a:gd name="T52" fmla="*/ 1 w 360"/>
                  <a:gd name="T53" fmla="*/ 1 h 227"/>
                  <a:gd name="T54" fmla="*/ 1 w 360"/>
                  <a:gd name="T55" fmla="*/ 1 h 227"/>
                  <a:gd name="T56" fmla="*/ 1 w 360"/>
                  <a:gd name="T57" fmla="*/ 1 h 227"/>
                  <a:gd name="T58" fmla="*/ 1 w 360"/>
                  <a:gd name="T59" fmla="*/ 1 h 227"/>
                  <a:gd name="T60" fmla="*/ 1 w 360"/>
                  <a:gd name="T61" fmla="*/ 1 h 227"/>
                  <a:gd name="T62" fmla="*/ 1 w 360"/>
                  <a:gd name="T63" fmla="*/ 1 h 227"/>
                  <a:gd name="T64" fmla="*/ 1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47" name="Freeform 7"/>
              <p:cNvSpPr>
                <a:spLocks/>
              </p:cNvSpPr>
              <p:nvPr/>
            </p:nvSpPr>
            <p:spPr bwMode="auto">
              <a:xfrm>
                <a:off x="5724" y="1996"/>
                <a:ext cx="190" cy="163"/>
              </a:xfrm>
              <a:custGeom>
                <a:avLst/>
                <a:gdLst>
                  <a:gd name="T0" fmla="*/ 1 w 360"/>
                  <a:gd name="T1" fmla="*/ 0 h 227"/>
                  <a:gd name="T2" fmla="*/ 1 w 360"/>
                  <a:gd name="T3" fmla="*/ 1 h 227"/>
                  <a:gd name="T4" fmla="*/ 1 w 360"/>
                  <a:gd name="T5" fmla="*/ 1 h 227"/>
                  <a:gd name="T6" fmla="*/ 1 w 360"/>
                  <a:gd name="T7" fmla="*/ 1 h 227"/>
                  <a:gd name="T8" fmla="*/ 1 w 360"/>
                  <a:gd name="T9" fmla="*/ 1 h 227"/>
                  <a:gd name="T10" fmla="*/ 1 w 360"/>
                  <a:gd name="T11" fmla="*/ 1 h 227"/>
                  <a:gd name="T12" fmla="*/ 1 w 360"/>
                  <a:gd name="T13" fmla="*/ 1 h 227"/>
                  <a:gd name="T14" fmla="*/ 0 w 360"/>
                  <a:gd name="T15" fmla="*/ 1 h 227"/>
                  <a:gd name="T16" fmla="*/ 0 w 360"/>
                  <a:gd name="T17" fmla="*/ 1 h 227"/>
                  <a:gd name="T18" fmla="*/ 0 w 360"/>
                  <a:gd name="T19" fmla="*/ 1 h 227"/>
                  <a:gd name="T20" fmla="*/ 1 w 360"/>
                  <a:gd name="T21" fmla="*/ 1 h 227"/>
                  <a:gd name="T22" fmla="*/ 1 w 360"/>
                  <a:gd name="T23" fmla="*/ 1 h 227"/>
                  <a:gd name="T24" fmla="*/ 1 w 360"/>
                  <a:gd name="T25" fmla="*/ 1 h 227"/>
                  <a:gd name="T26" fmla="*/ 1 w 360"/>
                  <a:gd name="T27" fmla="*/ 1 h 227"/>
                  <a:gd name="T28" fmla="*/ 1 w 360"/>
                  <a:gd name="T29" fmla="*/ 1 h 227"/>
                  <a:gd name="T30" fmla="*/ 1 w 360"/>
                  <a:gd name="T31" fmla="*/ 1 h 227"/>
                  <a:gd name="T32" fmla="*/ 1 w 360"/>
                  <a:gd name="T33" fmla="*/ 1 h 227"/>
                  <a:gd name="T34" fmla="*/ 1 w 360"/>
                  <a:gd name="T35" fmla="*/ 1 h 227"/>
                  <a:gd name="T36" fmla="*/ 1 w 360"/>
                  <a:gd name="T37" fmla="*/ 1 h 227"/>
                  <a:gd name="T38" fmla="*/ 1 w 360"/>
                  <a:gd name="T39" fmla="*/ 1 h 227"/>
                  <a:gd name="T40" fmla="*/ 1 w 360"/>
                  <a:gd name="T41" fmla="*/ 1 h 227"/>
                  <a:gd name="T42" fmla="*/ 1 w 360"/>
                  <a:gd name="T43" fmla="*/ 1 h 227"/>
                  <a:gd name="T44" fmla="*/ 1 w 360"/>
                  <a:gd name="T45" fmla="*/ 1 h 227"/>
                  <a:gd name="T46" fmla="*/ 1 w 360"/>
                  <a:gd name="T47" fmla="*/ 1 h 227"/>
                  <a:gd name="T48" fmla="*/ 1 w 360"/>
                  <a:gd name="T49" fmla="*/ 1 h 227"/>
                  <a:gd name="T50" fmla="*/ 1 w 360"/>
                  <a:gd name="T51" fmla="*/ 1 h 227"/>
                  <a:gd name="T52" fmla="*/ 1 w 360"/>
                  <a:gd name="T53" fmla="*/ 1 h 227"/>
                  <a:gd name="T54" fmla="*/ 1 w 360"/>
                  <a:gd name="T55" fmla="*/ 1 h 227"/>
                  <a:gd name="T56" fmla="*/ 1 w 360"/>
                  <a:gd name="T57" fmla="*/ 1 h 227"/>
                  <a:gd name="T58" fmla="*/ 1 w 360"/>
                  <a:gd name="T59" fmla="*/ 1 h 227"/>
                  <a:gd name="T60" fmla="*/ 1 w 360"/>
                  <a:gd name="T61" fmla="*/ 1 h 227"/>
                  <a:gd name="T62" fmla="*/ 1 w 360"/>
                  <a:gd name="T63" fmla="*/ 1 h 227"/>
                  <a:gd name="T64" fmla="*/ 1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48" name="Freeform 8"/>
              <p:cNvSpPr>
                <a:spLocks/>
              </p:cNvSpPr>
              <p:nvPr/>
            </p:nvSpPr>
            <p:spPr bwMode="auto">
              <a:xfrm>
                <a:off x="2596" y="1943"/>
                <a:ext cx="650" cy="216"/>
              </a:xfrm>
              <a:custGeom>
                <a:avLst/>
                <a:gdLst>
                  <a:gd name="T0" fmla="*/ 1 w 1233"/>
                  <a:gd name="T1" fmla="*/ 1 h 301"/>
                  <a:gd name="T2" fmla="*/ 1 w 1233"/>
                  <a:gd name="T3" fmla="*/ 1 h 301"/>
                  <a:gd name="T4" fmla="*/ 1 w 1233"/>
                  <a:gd name="T5" fmla="*/ 1 h 301"/>
                  <a:gd name="T6" fmla="*/ 1 w 1233"/>
                  <a:gd name="T7" fmla="*/ 1 h 301"/>
                  <a:gd name="T8" fmla="*/ 1 w 1233"/>
                  <a:gd name="T9" fmla="*/ 1 h 301"/>
                  <a:gd name="T10" fmla="*/ 1 w 1233"/>
                  <a:gd name="T11" fmla="*/ 1 h 301"/>
                  <a:gd name="T12" fmla="*/ 1 w 1233"/>
                  <a:gd name="T13" fmla="*/ 1 h 301"/>
                  <a:gd name="T14" fmla="*/ 0 w 1233"/>
                  <a:gd name="T15" fmla="*/ 1 h 301"/>
                  <a:gd name="T16" fmla="*/ 0 w 1233"/>
                  <a:gd name="T17" fmla="*/ 1 h 301"/>
                  <a:gd name="T18" fmla="*/ 1 w 1233"/>
                  <a:gd name="T19" fmla="*/ 1 h 301"/>
                  <a:gd name="T20" fmla="*/ 1 w 1233"/>
                  <a:gd name="T21" fmla="*/ 1 h 301"/>
                  <a:gd name="T22" fmla="*/ 1 w 1233"/>
                  <a:gd name="T23" fmla="*/ 1 h 301"/>
                  <a:gd name="T24" fmla="*/ 1 w 1233"/>
                  <a:gd name="T25" fmla="*/ 1 h 301"/>
                  <a:gd name="T26" fmla="*/ 1 w 1233"/>
                  <a:gd name="T27" fmla="*/ 1 h 301"/>
                  <a:gd name="T28" fmla="*/ 1 w 1233"/>
                  <a:gd name="T29" fmla="*/ 1 h 301"/>
                  <a:gd name="T30" fmla="*/ 1 w 1233"/>
                  <a:gd name="T31" fmla="*/ 1 h 301"/>
                  <a:gd name="T32" fmla="*/ 1 w 1233"/>
                  <a:gd name="T33" fmla="*/ 1 h 301"/>
                  <a:gd name="T34" fmla="*/ 1 w 1233"/>
                  <a:gd name="T35" fmla="*/ 1 h 301"/>
                  <a:gd name="T36" fmla="*/ 1 w 1233"/>
                  <a:gd name="T37" fmla="*/ 1 h 301"/>
                  <a:gd name="T38" fmla="*/ 1 w 1233"/>
                  <a:gd name="T39" fmla="*/ 1 h 301"/>
                  <a:gd name="T40" fmla="*/ 1 w 1233"/>
                  <a:gd name="T41" fmla="*/ 1 h 301"/>
                  <a:gd name="T42" fmla="*/ 1 w 1233"/>
                  <a:gd name="T43" fmla="*/ 1 h 301"/>
                  <a:gd name="T44" fmla="*/ 1 w 1233"/>
                  <a:gd name="T45" fmla="*/ 1 h 301"/>
                  <a:gd name="T46" fmla="*/ 1 w 1233"/>
                  <a:gd name="T47" fmla="*/ 1 h 301"/>
                  <a:gd name="T48" fmla="*/ 1 w 1233"/>
                  <a:gd name="T49" fmla="*/ 1 h 301"/>
                  <a:gd name="T50" fmla="*/ 1 w 1233"/>
                  <a:gd name="T51" fmla="*/ 1 h 301"/>
                  <a:gd name="T52" fmla="*/ 1 w 1233"/>
                  <a:gd name="T53" fmla="*/ 1 h 301"/>
                  <a:gd name="T54" fmla="*/ 1 w 1233"/>
                  <a:gd name="T55" fmla="*/ 1 h 301"/>
                  <a:gd name="T56" fmla="*/ 1 w 1233"/>
                  <a:gd name="T57" fmla="*/ 1 h 301"/>
                  <a:gd name="T58" fmla="*/ 1 w 1233"/>
                  <a:gd name="T59" fmla="*/ 1 h 301"/>
                  <a:gd name="T60" fmla="*/ 1 w 1233"/>
                  <a:gd name="T61" fmla="*/ 1 h 301"/>
                  <a:gd name="T62" fmla="*/ 1 w 1233"/>
                  <a:gd name="T63" fmla="*/ 1 h 301"/>
                  <a:gd name="T64" fmla="*/ 1 w 1233"/>
                  <a:gd name="T65" fmla="*/ 1 h 301"/>
                  <a:gd name="T66" fmla="*/ 1 w 1233"/>
                  <a:gd name="T67" fmla="*/ 0 h 30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233"/>
                  <a:gd name="T103" fmla="*/ 0 h 301"/>
                  <a:gd name="T104" fmla="*/ 1233 w 1233"/>
                  <a:gd name="T105" fmla="*/ 301 h 30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233" h="301">
                    <a:moveTo>
                      <a:pt x="129" y="0"/>
                    </a:moveTo>
                    <a:lnTo>
                      <a:pt x="116" y="2"/>
                    </a:lnTo>
                    <a:lnTo>
                      <a:pt x="102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66" y="15"/>
                    </a:lnTo>
                    <a:lnTo>
                      <a:pt x="57" y="23"/>
                    </a:lnTo>
                    <a:lnTo>
                      <a:pt x="45" y="30"/>
                    </a:lnTo>
                    <a:lnTo>
                      <a:pt x="36" y="38"/>
                    </a:lnTo>
                    <a:lnTo>
                      <a:pt x="28" y="47"/>
                    </a:lnTo>
                    <a:lnTo>
                      <a:pt x="21" y="57"/>
                    </a:lnTo>
                    <a:lnTo>
                      <a:pt x="15" y="68"/>
                    </a:lnTo>
                    <a:lnTo>
                      <a:pt x="9" y="79"/>
                    </a:lnTo>
                    <a:lnTo>
                      <a:pt x="6" y="91"/>
                    </a:lnTo>
                    <a:lnTo>
                      <a:pt x="2" y="104"/>
                    </a:lnTo>
                    <a:lnTo>
                      <a:pt x="0" y="115"/>
                    </a:lnTo>
                    <a:lnTo>
                      <a:pt x="0" y="129"/>
                    </a:lnTo>
                    <a:lnTo>
                      <a:pt x="0" y="172"/>
                    </a:lnTo>
                    <a:lnTo>
                      <a:pt x="0" y="186"/>
                    </a:lnTo>
                    <a:lnTo>
                      <a:pt x="2" y="197"/>
                    </a:lnTo>
                    <a:lnTo>
                      <a:pt x="6" y="210"/>
                    </a:lnTo>
                    <a:lnTo>
                      <a:pt x="9" y="222"/>
                    </a:lnTo>
                    <a:lnTo>
                      <a:pt x="15" y="233"/>
                    </a:lnTo>
                    <a:lnTo>
                      <a:pt x="21" y="244"/>
                    </a:lnTo>
                    <a:lnTo>
                      <a:pt x="28" y="254"/>
                    </a:lnTo>
                    <a:lnTo>
                      <a:pt x="36" y="263"/>
                    </a:lnTo>
                    <a:lnTo>
                      <a:pt x="45" y="271"/>
                    </a:lnTo>
                    <a:lnTo>
                      <a:pt x="57" y="278"/>
                    </a:lnTo>
                    <a:lnTo>
                      <a:pt x="66" y="284"/>
                    </a:lnTo>
                    <a:lnTo>
                      <a:pt x="78" y="290"/>
                    </a:lnTo>
                    <a:lnTo>
                      <a:pt x="89" y="295"/>
                    </a:lnTo>
                    <a:lnTo>
                      <a:pt x="102" y="297"/>
                    </a:lnTo>
                    <a:lnTo>
                      <a:pt x="116" y="299"/>
                    </a:lnTo>
                    <a:lnTo>
                      <a:pt x="129" y="301"/>
                    </a:lnTo>
                    <a:lnTo>
                      <a:pt x="1105" y="301"/>
                    </a:lnTo>
                    <a:lnTo>
                      <a:pt x="1118" y="299"/>
                    </a:lnTo>
                    <a:lnTo>
                      <a:pt x="1129" y="297"/>
                    </a:lnTo>
                    <a:lnTo>
                      <a:pt x="1142" y="295"/>
                    </a:lnTo>
                    <a:lnTo>
                      <a:pt x="1154" y="290"/>
                    </a:lnTo>
                    <a:lnTo>
                      <a:pt x="1165" y="284"/>
                    </a:lnTo>
                    <a:lnTo>
                      <a:pt x="1177" y="278"/>
                    </a:lnTo>
                    <a:lnTo>
                      <a:pt x="1186" y="271"/>
                    </a:lnTo>
                    <a:lnTo>
                      <a:pt x="1196" y="263"/>
                    </a:lnTo>
                    <a:lnTo>
                      <a:pt x="1203" y="254"/>
                    </a:lnTo>
                    <a:lnTo>
                      <a:pt x="1211" y="244"/>
                    </a:lnTo>
                    <a:lnTo>
                      <a:pt x="1218" y="233"/>
                    </a:lnTo>
                    <a:lnTo>
                      <a:pt x="1222" y="222"/>
                    </a:lnTo>
                    <a:lnTo>
                      <a:pt x="1228" y="210"/>
                    </a:lnTo>
                    <a:lnTo>
                      <a:pt x="1230" y="197"/>
                    </a:lnTo>
                    <a:lnTo>
                      <a:pt x="1232" y="186"/>
                    </a:lnTo>
                    <a:lnTo>
                      <a:pt x="1233" y="172"/>
                    </a:lnTo>
                    <a:lnTo>
                      <a:pt x="1233" y="129"/>
                    </a:lnTo>
                    <a:lnTo>
                      <a:pt x="1232" y="115"/>
                    </a:lnTo>
                    <a:lnTo>
                      <a:pt x="1230" y="104"/>
                    </a:lnTo>
                    <a:lnTo>
                      <a:pt x="1228" y="91"/>
                    </a:lnTo>
                    <a:lnTo>
                      <a:pt x="1222" y="79"/>
                    </a:lnTo>
                    <a:lnTo>
                      <a:pt x="1218" y="68"/>
                    </a:lnTo>
                    <a:lnTo>
                      <a:pt x="1211" y="57"/>
                    </a:lnTo>
                    <a:lnTo>
                      <a:pt x="1203" y="47"/>
                    </a:lnTo>
                    <a:lnTo>
                      <a:pt x="1196" y="38"/>
                    </a:lnTo>
                    <a:lnTo>
                      <a:pt x="1186" y="30"/>
                    </a:lnTo>
                    <a:lnTo>
                      <a:pt x="1177" y="23"/>
                    </a:lnTo>
                    <a:lnTo>
                      <a:pt x="1165" y="15"/>
                    </a:lnTo>
                    <a:lnTo>
                      <a:pt x="1154" y="11"/>
                    </a:lnTo>
                    <a:lnTo>
                      <a:pt x="1142" y="5"/>
                    </a:lnTo>
                    <a:lnTo>
                      <a:pt x="1129" y="4"/>
                    </a:lnTo>
                    <a:lnTo>
                      <a:pt x="1118" y="2"/>
                    </a:lnTo>
                    <a:lnTo>
                      <a:pt x="1105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49" name="Freeform 9"/>
              <p:cNvSpPr>
                <a:spLocks/>
              </p:cNvSpPr>
              <p:nvPr/>
            </p:nvSpPr>
            <p:spPr bwMode="auto">
              <a:xfrm>
                <a:off x="3272" y="1943"/>
                <a:ext cx="674" cy="216"/>
              </a:xfrm>
              <a:custGeom>
                <a:avLst/>
                <a:gdLst>
                  <a:gd name="T0" fmla="*/ 1 w 1279"/>
                  <a:gd name="T1" fmla="*/ 1 h 301"/>
                  <a:gd name="T2" fmla="*/ 1 w 1279"/>
                  <a:gd name="T3" fmla="*/ 1 h 301"/>
                  <a:gd name="T4" fmla="*/ 1 w 1279"/>
                  <a:gd name="T5" fmla="*/ 1 h 301"/>
                  <a:gd name="T6" fmla="*/ 1 w 1279"/>
                  <a:gd name="T7" fmla="*/ 1 h 301"/>
                  <a:gd name="T8" fmla="*/ 1 w 1279"/>
                  <a:gd name="T9" fmla="*/ 1 h 301"/>
                  <a:gd name="T10" fmla="*/ 1 w 1279"/>
                  <a:gd name="T11" fmla="*/ 1 h 301"/>
                  <a:gd name="T12" fmla="*/ 1 w 1279"/>
                  <a:gd name="T13" fmla="*/ 1 h 301"/>
                  <a:gd name="T14" fmla="*/ 1 w 1279"/>
                  <a:gd name="T15" fmla="*/ 1 h 301"/>
                  <a:gd name="T16" fmla="*/ 0 w 1279"/>
                  <a:gd name="T17" fmla="*/ 1 h 301"/>
                  <a:gd name="T18" fmla="*/ 1 w 1279"/>
                  <a:gd name="T19" fmla="*/ 1 h 301"/>
                  <a:gd name="T20" fmla="*/ 1 w 1279"/>
                  <a:gd name="T21" fmla="*/ 1 h 301"/>
                  <a:gd name="T22" fmla="*/ 1 w 1279"/>
                  <a:gd name="T23" fmla="*/ 1 h 301"/>
                  <a:gd name="T24" fmla="*/ 1 w 1279"/>
                  <a:gd name="T25" fmla="*/ 1 h 301"/>
                  <a:gd name="T26" fmla="*/ 1 w 1279"/>
                  <a:gd name="T27" fmla="*/ 1 h 301"/>
                  <a:gd name="T28" fmla="*/ 1 w 1279"/>
                  <a:gd name="T29" fmla="*/ 1 h 301"/>
                  <a:gd name="T30" fmla="*/ 1 w 1279"/>
                  <a:gd name="T31" fmla="*/ 1 h 301"/>
                  <a:gd name="T32" fmla="*/ 1 w 1279"/>
                  <a:gd name="T33" fmla="*/ 1 h 301"/>
                  <a:gd name="T34" fmla="*/ 1 w 1279"/>
                  <a:gd name="T35" fmla="*/ 1 h 301"/>
                  <a:gd name="T36" fmla="*/ 1 w 1279"/>
                  <a:gd name="T37" fmla="*/ 1 h 301"/>
                  <a:gd name="T38" fmla="*/ 1 w 1279"/>
                  <a:gd name="T39" fmla="*/ 1 h 301"/>
                  <a:gd name="T40" fmla="*/ 1 w 1279"/>
                  <a:gd name="T41" fmla="*/ 1 h 301"/>
                  <a:gd name="T42" fmla="*/ 1 w 1279"/>
                  <a:gd name="T43" fmla="*/ 1 h 301"/>
                  <a:gd name="T44" fmla="*/ 1 w 1279"/>
                  <a:gd name="T45" fmla="*/ 1 h 301"/>
                  <a:gd name="T46" fmla="*/ 1 w 1279"/>
                  <a:gd name="T47" fmla="*/ 1 h 301"/>
                  <a:gd name="T48" fmla="*/ 1 w 1279"/>
                  <a:gd name="T49" fmla="*/ 1 h 301"/>
                  <a:gd name="T50" fmla="*/ 1 w 1279"/>
                  <a:gd name="T51" fmla="*/ 1 h 301"/>
                  <a:gd name="T52" fmla="*/ 1 w 1279"/>
                  <a:gd name="T53" fmla="*/ 1 h 301"/>
                  <a:gd name="T54" fmla="*/ 1 w 1279"/>
                  <a:gd name="T55" fmla="*/ 1 h 301"/>
                  <a:gd name="T56" fmla="*/ 1 w 1279"/>
                  <a:gd name="T57" fmla="*/ 1 h 301"/>
                  <a:gd name="T58" fmla="*/ 1 w 1279"/>
                  <a:gd name="T59" fmla="*/ 1 h 301"/>
                  <a:gd name="T60" fmla="*/ 1 w 1279"/>
                  <a:gd name="T61" fmla="*/ 1 h 301"/>
                  <a:gd name="T62" fmla="*/ 1 w 1279"/>
                  <a:gd name="T63" fmla="*/ 1 h 301"/>
                  <a:gd name="T64" fmla="*/ 1 w 1279"/>
                  <a:gd name="T65" fmla="*/ 1 h 301"/>
                  <a:gd name="T66" fmla="*/ 1 w 1279"/>
                  <a:gd name="T67" fmla="*/ 0 h 30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279"/>
                  <a:gd name="T103" fmla="*/ 0 h 301"/>
                  <a:gd name="T104" fmla="*/ 1279 w 1279"/>
                  <a:gd name="T105" fmla="*/ 301 h 30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279" h="301">
                    <a:moveTo>
                      <a:pt x="128" y="0"/>
                    </a:moveTo>
                    <a:lnTo>
                      <a:pt x="115" y="2"/>
                    </a:lnTo>
                    <a:lnTo>
                      <a:pt x="104" y="4"/>
                    </a:lnTo>
                    <a:lnTo>
                      <a:pt x="91" y="5"/>
                    </a:lnTo>
                    <a:lnTo>
                      <a:pt x="79" y="11"/>
                    </a:lnTo>
                    <a:lnTo>
                      <a:pt x="68" y="15"/>
                    </a:lnTo>
                    <a:lnTo>
                      <a:pt x="56" y="23"/>
                    </a:lnTo>
                    <a:lnTo>
                      <a:pt x="47" y="30"/>
                    </a:lnTo>
                    <a:lnTo>
                      <a:pt x="37" y="38"/>
                    </a:lnTo>
                    <a:lnTo>
                      <a:pt x="30" y="47"/>
                    </a:lnTo>
                    <a:lnTo>
                      <a:pt x="22" y="57"/>
                    </a:lnTo>
                    <a:lnTo>
                      <a:pt x="15" y="68"/>
                    </a:lnTo>
                    <a:lnTo>
                      <a:pt x="11" y="79"/>
                    </a:lnTo>
                    <a:lnTo>
                      <a:pt x="5" y="91"/>
                    </a:lnTo>
                    <a:lnTo>
                      <a:pt x="3" y="104"/>
                    </a:lnTo>
                    <a:lnTo>
                      <a:pt x="1" y="115"/>
                    </a:lnTo>
                    <a:lnTo>
                      <a:pt x="0" y="129"/>
                    </a:lnTo>
                    <a:lnTo>
                      <a:pt x="0" y="172"/>
                    </a:lnTo>
                    <a:lnTo>
                      <a:pt x="1" y="186"/>
                    </a:lnTo>
                    <a:lnTo>
                      <a:pt x="3" y="197"/>
                    </a:lnTo>
                    <a:lnTo>
                      <a:pt x="5" y="210"/>
                    </a:lnTo>
                    <a:lnTo>
                      <a:pt x="11" y="222"/>
                    </a:lnTo>
                    <a:lnTo>
                      <a:pt x="15" y="233"/>
                    </a:lnTo>
                    <a:lnTo>
                      <a:pt x="22" y="244"/>
                    </a:lnTo>
                    <a:lnTo>
                      <a:pt x="30" y="254"/>
                    </a:lnTo>
                    <a:lnTo>
                      <a:pt x="37" y="263"/>
                    </a:lnTo>
                    <a:lnTo>
                      <a:pt x="47" y="271"/>
                    </a:lnTo>
                    <a:lnTo>
                      <a:pt x="56" y="278"/>
                    </a:lnTo>
                    <a:lnTo>
                      <a:pt x="68" y="284"/>
                    </a:lnTo>
                    <a:lnTo>
                      <a:pt x="79" y="290"/>
                    </a:lnTo>
                    <a:lnTo>
                      <a:pt x="91" y="295"/>
                    </a:lnTo>
                    <a:lnTo>
                      <a:pt x="104" y="297"/>
                    </a:lnTo>
                    <a:lnTo>
                      <a:pt x="115" y="299"/>
                    </a:lnTo>
                    <a:lnTo>
                      <a:pt x="128" y="301"/>
                    </a:lnTo>
                    <a:lnTo>
                      <a:pt x="1150" y="301"/>
                    </a:lnTo>
                    <a:lnTo>
                      <a:pt x="1163" y="299"/>
                    </a:lnTo>
                    <a:lnTo>
                      <a:pt x="1176" y="297"/>
                    </a:lnTo>
                    <a:lnTo>
                      <a:pt x="1188" y="295"/>
                    </a:lnTo>
                    <a:lnTo>
                      <a:pt x="1201" y="290"/>
                    </a:lnTo>
                    <a:lnTo>
                      <a:pt x="1212" y="284"/>
                    </a:lnTo>
                    <a:lnTo>
                      <a:pt x="1222" y="278"/>
                    </a:lnTo>
                    <a:lnTo>
                      <a:pt x="1231" y="271"/>
                    </a:lnTo>
                    <a:lnTo>
                      <a:pt x="1241" y="263"/>
                    </a:lnTo>
                    <a:lnTo>
                      <a:pt x="1250" y="254"/>
                    </a:lnTo>
                    <a:lnTo>
                      <a:pt x="1258" y="244"/>
                    </a:lnTo>
                    <a:lnTo>
                      <a:pt x="1263" y="233"/>
                    </a:lnTo>
                    <a:lnTo>
                      <a:pt x="1269" y="222"/>
                    </a:lnTo>
                    <a:lnTo>
                      <a:pt x="1273" y="210"/>
                    </a:lnTo>
                    <a:lnTo>
                      <a:pt x="1277" y="197"/>
                    </a:lnTo>
                    <a:lnTo>
                      <a:pt x="1279" y="186"/>
                    </a:lnTo>
                    <a:lnTo>
                      <a:pt x="1279" y="172"/>
                    </a:lnTo>
                    <a:lnTo>
                      <a:pt x="1279" y="129"/>
                    </a:lnTo>
                    <a:lnTo>
                      <a:pt x="1279" y="115"/>
                    </a:lnTo>
                    <a:lnTo>
                      <a:pt x="1277" y="104"/>
                    </a:lnTo>
                    <a:lnTo>
                      <a:pt x="1273" y="91"/>
                    </a:lnTo>
                    <a:lnTo>
                      <a:pt x="1269" y="79"/>
                    </a:lnTo>
                    <a:lnTo>
                      <a:pt x="1263" y="68"/>
                    </a:lnTo>
                    <a:lnTo>
                      <a:pt x="1258" y="57"/>
                    </a:lnTo>
                    <a:lnTo>
                      <a:pt x="1250" y="47"/>
                    </a:lnTo>
                    <a:lnTo>
                      <a:pt x="1241" y="38"/>
                    </a:lnTo>
                    <a:lnTo>
                      <a:pt x="1231" y="30"/>
                    </a:lnTo>
                    <a:lnTo>
                      <a:pt x="1222" y="23"/>
                    </a:lnTo>
                    <a:lnTo>
                      <a:pt x="1212" y="15"/>
                    </a:lnTo>
                    <a:lnTo>
                      <a:pt x="1201" y="11"/>
                    </a:lnTo>
                    <a:lnTo>
                      <a:pt x="1188" y="5"/>
                    </a:lnTo>
                    <a:lnTo>
                      <a:pt x="1176" y="4"/>
                    </a:lnTo>
                    <a:lnTo>
                      <a:pt x="1163" y="2"/>
                    </a:lnTo>
                    <a:lnTo>
                      <a:pt x="1150" y="0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50" name="Freeform 10"/>
              <p:cNvSpPr>
                <a:spLocks/>
              </p:cNvSpPr>
              <p:nvPr/>
            </p:nvSpPr>
            <p:spPr bwMode="auto">
              <a:xfrm>
                <a:off x="3970" y="1943"/>
                <a:ext cx="652" cy="216"/>
              </a:xfrm>
              <a:custGeom>
                <a:avLst/>
                <a:gdLst>
                  <a:gd name="T0" fmla="*/ 1 w 1241"/>
                  <a:gd name="T1" fmla="*/ 1 h 301"/>
                  <a:gd name="T2" fmla="*/ 1 w 1241"/>
                  <a:gd name="T3" fmla="*/ 1 h 301"/>
                  <a:gd name="T4" fmla="*/ 1 w 1241"/>
                  <a:gd name="T5" fmla="*/ 1 h 301"/>
                  <a:gd name="T6" fmla="*/ 1 w 1241"/>
                  <a:gd name="T7" fmla="*/ 1 h 301"/>
                  <a:gd name="T8" fmla="*/ 1 w 1241"/>
                  <a:gd name="T9" fmla="*/ 1 h 301"/>
                  <a:gd name="T10" fmla="*/ 1 w 1241"/>
                  <a:gd name="T11" fmla="*/ 1 h 301"/>
                  <a:gd name="T12" fmla="*/ 1 w 1241"/>
                  <a:gd name="T13" fmla="*/ 1 h 301"/>
                  <a:gd name="T14" fmla="*/ 0 w 1241"/>
                  <a:gd name="T15" fmla="*/ 1 h 301"/>
                  <a:gd name="T16" fmla="*/ 0 w 1241"/>
                  <a:gd name="T17" fmla="*/ 1 h 301"/>
                  <a:gd name="T18" fmla="*/ 1 w 1241"/>
                  <a:gd name="T19" fmla="*/ 1 h 301"/>
                  <a:gd name="T20" fmla="*/ 1 w 1241"/>
                  <a:gd name="T21" fmla="*/ 1 h 301"/>
                  <a:gd name="T22" fmla="*/ 1 w 1241"/>
                  <a:gd name="T23" fmla="*/ 1 h 301"/>
                  <a:gd name="T24" fmla="*/ 1 w 1241"/>
                  <a:gd name="T25" fmla="*/ 1 h 301"/>
                  <a:gd name="T26" fmla="*/ 1 w 1241"/>
                  <a:gd name="T27" fmla="*/ 1 h 301"/>
                  <a:gd name="T28" fmla="*/ 1 w 1241"/>
                  <a:gd name="T29" fmla="*/ 1 h 301"/>
                  <a:gd name="T30" fmla="*/ 1 w 1241"/>
                  <a:gd name="T31" fmla="*/ 1 h 301"/>
                  <a:gd name="T32" fmla="*/ 1 w 1241"/>
                  <a:gd name="T33" fmla="*/ 1 h 301"/>
                  <a:gd name="T34" fmla="*/ 1 w 1241"/>
                  <a:gd name="T35" fmla="*/ 1 h 301"/>
                  <a:gd name="T36" fmla="*/ 1 w 1241"/>
                  <a:gd name="T37" fmla="*/ 1 h 301"/>
                  <a:gd name="T38" fmla="*/ 1 w 1241"/>
                  <a:gd name="T39" fmla="*/ 1 h 301"/>
                  <a:gd name="T40" fmla="*/ 1 w 1241"/>
                  <a:gd name="T41" fmla="*/ 1 h 301"/>
                  <a:gd name="T42" fmla="*/ 1 w 1241"/>
                  <a:gd name="T43" fmla="*/ 1 h 301"/>
                  <a:gd name="T44" fmla="*/ 1 w 1241"/>
                  <a:gd name="T45" fmla="*/ 1 h 301"/>
                  <a:gd name="T46" fmla="*/ 1 w 1241"/>
                  <a:gd name="T47" fmla="*/ 1 h 301"/>
                  <a:gd name="T48" fmla="*/ 1 w 1241"/>
                  <a:gd name="T49" fmla="*/ 1 h 301"/>
                  <a:gd name="T50" fmla="*/ 1 w 1241"/>
                  <a:gd name="T51" fmla="*/ 1 h 301"/>
                  <a:gd name="T52" fmla="*/ 1 w 1241"/>
                  <a:gd name="T53" fmla="*/ 1 h 301"/>
                  <a:gd name="T54" fmla="*/ 1 w 1241"/>
                  <a:gd name="T55" fmla="*/ 1 h 301"/>
                  <a:gd name="T56" fmla="*/ 1 w 1241"/>
                  <a:gd name="T57" fmla="*/ 1 h 301"/>
                  <a:gd name="T58" fmla="*/ 1 w 1241"/>
                  <a:gd name="T59" fmla="*/ 1 h 301"/>
                  <a:gd name="T60" fmla="*/ 1 w 1241"/>
                  <a:gd name="T61" fmla="*/ 1 h 301"/>
                  <a:gd name="T62" fmla="*/ 1 w 1241"/>
                  <a:gd name="T63" fmla="*/ 1 h 301"/>
                  <a:gd name="T64" fmla="*/ 1 w 1241"/>
                  <a:gd name="T65" fmla="*/ 1 h 301"/>
                  <a:gd name="T66" fmla="*/ 1 w 1241"/>
                  <a:gd name="T67" fmla="*/ 0 h 30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241"/>
                  <a:gd name="T103" fmla="*/ 0 h 301"/>
                  <a:gd name="T104" fmla="*/ 1241 w 1241"/>
                  <a:gd name="T105" fmla="*/ 301 h 30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241" h="301">
                    <a:moveTo>
                      <a:pt x="129" y="0"/>
                    </a:moveTo>
                    <a:lnTo>
                      <a:pt x="116" y="2"/>
                    </a:lnTo>
                    <a:lnTo>
                      <a:pt x="102" y="4"/>
                    </a:lnTo>
                    <a:lnTo>
                      <a:pt x="91" y="5"/>
                    </a:lnTo>
                    <a:lnTo>
                      <a:pt x="80" y="11"/>
                    </a:lnTo>
                    <a:lnTo>
                      <a:pt x="68" y="15"/>
                    </a:lnTo>
                    <a:lnTo>
                      <a:pt x="57" y="23"/>
                    </a:lnTo>
                    <a:lnTo>
                      <a:pt x="47" y="30"/>
                    </a:lnTo>
                    <a:lnTo>
                      <a:pt x="38" y="38"/>
                    </a:lnTo>
                    <a:lnTo>
                      <a:pt x="30" y="47"/>
                    </a:lnTo>
                    <a:lnTo>
                      <a:pt x="23" y="57"/>
                    </a:lnTo>
                    <a:lnTo>
                      <a:pt x="15" y="68"/>
                    </a:lnTo>
                    <a:lnTo>
                      <a:pt x="10" y="79"/>
                    </a:lnTo>
                    <a:lnTo>
                      <a:pt x="6" y="91"/>
                    </a:lnTo>
                    <a:lnTo>
                      <a:pt x="2" y="104"/>
                    </a:lnTo>
                    <a:lnTo>
                      <a:pt x="0" y="117"/>
                    </a:lnTo>
                    <a:lnTo>
                      <a:pt x="0" y="131"/>
                    </a:lnTo>
                    <a:lnTo>
                      <a:pt x="0" y="172"/>
                    </a:lnTo>
                    <a:lnTo>
                      <a:pt x="0" y="186"/>
                    </a:lnTo>
                    <a:lnTo>
                      <a:pt x="2" y="197"/>
                    </a:lnTo>
                    <a:lnTo>
                      <a:pt x="6" y="210"/>
                    </a:lnTo>
                    <a:lnTo>
                      <a:pt x="10" y="222"/>
                    </a:lnTo>
                    <a:lnTo>
                      <a:pt x="15" y="233"/>
                    </a:lnTo>
                    <a:lnTo>
                      <a:pt x="23" y="244"/>
                    </a:lnTo>
                    <a:lnTo>
                      <a:pt x="30" y="254"/>
                    </a:lnTo>
                    <a:lnTo>
                      <a:pt x="38" y="263"/>
                    </a:lnTo>
                    <a:lnTo>
                      <a:pt x="47" y="271"/>
                    </a:lnTo>
                    <a:lnTo>
                      <a:pt x="57" y="278"/>
                    </a:lnTo>
                    <a:lnTo>
                      <a:pt x="68" y="286"/>
                    </a:lnTo>
                    <a:lnTo>
                      <a:pt x="80" y="290"/>
                    </a:lnTo>
                    <a:lnTo>
                      <a:pt x="91" y="295"/>
                    </a:lnTo>
                    <a:lnTo>
                      <a:pt x="102" y="297"/>
                    </a:lnTo>
                    <a:lnTo>
                      <a:pt x="116" y="299"/>
                    </a:lnTo>
                    <a:lnTo>
                      <a:pt x="129" y="301"/>
                    </a:lnTo>
                    <a:lnTo>
                      <a:pt x="1112" y="301"/>
                    </a:lnTo>
                    <a:lnTo>
                      <a:pt x="1126" y="299"/>
                    </a:lnTo>
                    <a:lnTo>
                      <a:pt x="1139" y="297"/>
                    </a:lnTo>
                    <a:lnTo>
                      <a:pt x="1150" y="295"/>
                    </a:lnTo>
                    <a:lnTo>
                      <a:pt x="1162" y="290"/>
                    </a:lnTo>
                    <a:lnTo>
                      <a:pt x="1173" y="286"/>
                    </a:lnTo>
                    <a:lnTo>
                      <a:pt x="1184" y="278"/>
                    </a:lnTo>
                    <a:lnTo>
                      <a:pt x="1194" y="271"/>
                    </a:lnTo>
                    <a:lnTo>
                      <a:pt x="1203" y="263"/>
                    </a:lnTo>
                    <a:lnTo>
                      <a:pt x="1211" y="254"/>
                    </a:lnTo>
                    <a:lnTo>
                      <a:pt x="1218" y="244"/>
                    </a:lnTo>
                    <a:lnTo>
                      <a:pt x="1226" y="233"/>
                    </a:lnTo>
                    <a:lnTo>
                      <a:pt x="1232" y="222"/>
                    </a:lnTo>
                    <a:lnTo>
                      <a:pt x="1235" y="210"/>
                    </a:lnTo>
                    <a:lnTo>
                      <a:pt x="1239" y="197"/>
                    </a:lnTo>
                    <a:lnTo>
                      <a:pt x="1241" y="186"/>
                    </a:lnTo>
                    <a:lnTo>
                      <a:pt x="1241" y="172"/>
                    </a:lnTo>
                    <a:lnTo>
                      <a:pt x="1241" y="131"/>
                    </a:lnTo>
                    <a:lnTo>
                      <a:pt x="1241" y="117"/>
                    </a:lnTo>
                    <a:lnTo>
                      <a:pt x="1239" y="104"/>
                    </a:lnTo>
                    <a:lnTo>
                      <a:pt x="1235" y="91"/>
                    </a:lnTo>
                    <a:lnTo>
                      <a:pt x="1232" y="79"/>
                    </a:lnTo>
                    <a:lnTo>
                      <a:pt x="1226" y="68"/>
                    </a:lnTo>
                    <a:lnTo>
                      <a:pt x="1218" y="57"/>
                    </a:lnTo>
                    <a:lnTo>
                      <a:pt x="1211" y="47"/>
                    </a:lnTo>
                    <a:lnTo>
                      <a:pt x="1203" y="38"/>
                    </a:lnTo>
                    <a:lnTo>
                      <a:pt x="1194" y="30"/>
                    </a:lnTo>
                    <a:lnTo>
                      <a:pt x="1184" y="23"/>
                    </a:lnTo>
                    <a:lnTo>
                      <a:pt x="1173" y="15"/>
                    </a:lnTo>
                    <a:lnTo>
                      <a:pt x="1162" y="11"/>
                    </a:lnTo>
                    <a:lnTo>
                      <a:pt x="1150" y="5"/>
                    </a:lnTo>
                    <a:lnTo>
                      <a:pt x="1139" y="4"/>
                    </a:lnTo>
                    <a:lnTo>
                      <a:pt x="1126" y="2"/>
                    </a:lnTo>
                    <a:lnTo>
                      <a:pt x="1112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51" name="Freeform 11"/>
              <p:cNvSpPr>
                <a:spLocks/>
              </p:cNvSpPr>
              <p:nvPr/>
            </p:nvSpPr>
            <p:spPr bwMode="auto">
              <a:xfrm>
                <a:off x="4656" y="1943"/>
                <a:ext cx="653" cy="216"/>
              </a:xfrm>
              <a:custGeom>
                <a:avLst/>
                <a:gdLst>
                  <a:gd name="T0" fmla="*/ 1 w 1241"/>
                  <a:gd name="T1" fmla="*/ 1 h 301"/>
                  <a:gd name="T2" fmla="*/ 1 w 1241"/>
                  <a:gd name="T3" fmla="*/ 1 h 301"/>
                  <a:gd name="T4" fmla="*/ 1 w 1241"/>
                  <a:gd name="T5" fmla="*/ 1 h 301"/>
                  <a:gd name="T6" fmla="*/ 1 w 1241"/>
                  <a:gd name="T7" fmla="*/ 1 h 301"/>
                  <a:gd name="T8" fmla="*/ 1 w 1241"/>
                  <a:gd name="T9" fmla="*/ 1 h 301"/>
                  <a:gd name="T10" fmla="*/ 1 w 1241"/>
                  <a:gd name="T11" fmla="*/ 1 h 301"/>
                  <a:gd name="T12" fmla="*/ 1 w 1241"/>
                  <a:gd name="T13" fmla="*/ 1 h 301"/>
                  <a:gd name="T14" fmla="*/ 0 w 1241"/>
                  <a:gd name="T15" fmla="*/ 1 h 301"/>
                  <a:gd name="T16" fmla="*/ 0 w 1241"/>
                  <a:gd name="T17" fmla="*/ 1 h 301"/>
                  <a:gd name="T18" fmla="*/ 1 w 1241"/>
                  <a:gd name="T19" fmla="*/ 1 h 301"/>
                  <a:gd name="T20" fmla="*/ 1 w 1241"/>
                  <a:gd name="T21" fmla="*/ 1 h 301"/>
                  <a:gd name="T22" fmla="*/ 1 w 1241"/>
                  <a:gd name="T23" fmla="*/ 1 h 301"/>
                  <a:gd name="T24" fmla="*/ 1 w 1241"/>
                  <a:gd name="T25" fmla="*/ 1 h 301"/>
                  <a:gd name="T26" fmla="*/ 1 w 1241"/>
                  <a:gd name="T27" fmla="*/ 1 h 301"/>
                  <a:gd name="T28" fmla="*/ 1 w 1241"/>
                  <a:gd name="T29" fmla="*/ 1 h 301"/>
                  <a:gd name="T30" fmla="*/ 1 w 1241"/>
                  <a:gd name="T31" fmla="*/ 1 h 301"/>
                  <a:gd name="T32" fmla="*/ 1 w 1241"/>
                  <a:gd name="T33" fmla="*/ 1 h 301"/>
                  <a:gd name="T34" fmla="*/ 1 w 1241"/>
                  <a:gd name="T35" fmla="*/ 1 h 301"/>
                  <a:gd name="T36" fmla="*/ 1 w 1241"/>
                  <a:gd name="T37" fmla="*/ 1 h 301"/>
                  <a:gd name="T38" fmla="*/ 1 w 1241"/>
                  <a:gd name="T39" fmla="*/ 1 h 301"/>
                  <a:gd name="T40" fmla="*/ 1 w 1241"/>
                  <a:gd name="T41" fmla="*/ 1 h 301"/>
                  <a:gd name="T42" fmla="*/ 1 w 1241"/>
                  <a:gd name="T43" fmla="*/ 1 h 301"/>
                  <a:gd name="T44" fmla="*/ 1 w 1241"/>
                  <a:gd name="T45" fmla="*/ 1 h 301"/>
                  <a:gd name="T46" fmla="*/ 1 w 1241"/>
                  <a:gd name="T47" fmla="*/ 1 h 301"/>
                  <a:gd name="T48" fmla="*/ 1 w 1241"/>
                  <a:gd name="T49" fmla="*/ 1 h 301"/>
                  <a:gd name="T50" fmla="*/ 1 w 1241"/>
                  <a:gd name="T51" fmla="*/ 1 h 301"/>
                  <a:gd name="T52" fmla="*/ 1 w 1241"/>
                  <a:gd name="T53" fmla="*/ 1 h 301"/>
                  <a:gd name="T54" fmla="*/ 1 w 1241"/>
                  <a:gd name="T55" fmla="*/ 1 h 301"/>
                  <a:gd name="T56" fmla="*/ 1 w 1241"/>
                  <a:gd name="T57" fmla="*/ 1 h 301"/>
                  <a:gd name="T58" fmla="*/ 1 w 1241"/>
                  <a:gd name="T59" fmla="*/ 1 h 301"/>
                  <a:gd name="T60" fmla="*/ 1 w 1241"/>
                  <a:gd name="T61" fmla="*/ 1 h 301"/>
                  <a:gd name="T62" fmla="*/ 1 w 1241"/>
                  <a:gd name="T63" fmla="*/ 1 h 301"/>
                  <a:gd name="T64" fmla="*/ 1 w 1241"/>
                  <a:gd name="T65" fmla="*/ 1 h 301"/>
                  <a:gd name="T66" fmla="*/ 1 w 1241"/>
                  <a:gd name="T67" fmla="*/ 0 h 30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241"/>
                  <a:gd name="T103" fmla="*/ 0 h 301"/>
                  <a:gd name="T104" fmla="*/ 1241 w 1241"/>
                  <a:gd name="T105" fmla="*/ 301 h 30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241" h="301">
                    <a:moveTo>
                      <a:pt x="128" y="0"/>
                    </a:moveTo>
                    <a:lnTo>
                      <a:pt x="115" y="2"/>
                    </a:lnTo>
                    <a:lnTo>
                      <a:pt x="102" y="3"/>
                    </a:lnTo>
                    <a:lnTo>
                      <a:pt x="91" y="5"/>
                    </a:lnTo>
                    <a:lnTo>
                      <a:pt x="77" y="11"/>
                    </a:lnTo>
                    <a:lnTo>
                      <a:pt x="66" y="15"/>
                    </a:lnTo>
                    <a:lnTo>
                      <a:pt x="56" y="22"/>
                    </a:lnTo>
                    <a:lnTo>
                      <a:pt x="47" y="30"/>
                    </a:lnTo>
                    <a:lnTo>
                      <a:pt x="37" y="38"/>
                    </a:lnTo>
                    <a:lnTo>
                      <a:pt x="28" y="47"/>
                    </a:lnTo>
                    <a:lnTo>
                      <a:pt x="20" y="57"/>
                    </a:lnTo>
                    <a:lnTo>
                      <a:pt x="15" y="68"/>
                    </a:lnTo>
                    <a:lnTo>
                      <a:pt x="9" y="79"/>
                    </a:lnTo>
                    <a:lnTo>
                      <a:pt x="5" y="91"/>
                    </a:lnTo>
                    <a:lnTo>
                      <a:pt x="1" y="104"/>
                    </a:lnTo>
                    <a:lnTo>
                      <a:pt x="0" y="115"/>
                    </a:lnTo>
                    <a:lnTo>
                      <a:pt x="0" y="129"/>
                    </a:lnTo>
                    <a:lnTo>
                      <a:pt x="0" y="172"/>
                    </a:lnTo>
                    <a:lnTo>
                      <a:pt x="0" y="184"/>
                    </a:lnTo>
                    <a:lnTo>
                      <a:pt x="1" y="197"/>
                    </a:lnTo>
                    <a:lnTo>
                      <a:pt x="5" y="210"/>
                    </a:lnTo>
                    <a:lnTo>
                      <a:pt x="9" y="221"/>
                    </a:lnTo>
                    <a:lnTo>
                      <a:pt x="15" y="233"/>
                    </a:lnTo>
                    <a:lnTo>
                      <a:pt x="20" y="244"/>
                    </a:lnTo>
                    <a:lnTo>
                      <a:pt x="28" y="254"/>
                    </a:lnTo>
                    <a:lnTo>
                      <a:pt x="37" y="263"/>
                    </a:lnTo>
                    <a:lnTo>
                      <a:pt x="47" y="271"/>
                    </a:lnTo>
                    <a:lnTo>
                      <a:pt x="56" y="278"/>
                    </a:lnTo>
                    <a:lnTo>
                      <a:pt x="66" y="284"/>
                    </a:lnTo>
                    <a:lnTo>
                      <a:pt x="77" y="290"/>
                    </a:lnTo>
                    <a:lnTo>
                      <a:pt x="91" y="293"/>
                    </a:lnTo>
                    <a:lnTo>
                      <a:pt x="102" y="297"/>
                    </a:lnTo>
                    <a:lnTo>
                      <a:pt x="115" y="299"/>
                    </a:lnTo>
                    <a:lnTo>
                      <a:pt x="128" y="301"/>
                    </a:lnTo>
                    <a:lnTo>
                      <a:pt x="1112" y="301"/>
                    </a:lnTo>
                    <a:lnTo>
                      <a:pt x="1125" y="299"/>
                    </a:lnTo>
                    <a:lnTo>
                      <a:pt x="1136" y="297"/>
                    </a:lnTo>
                    <a:lnTo>
                      <a:pt x="1150" y="293"/>
                    </a:lnTo>
                    <a:lnTo>
                      <a:pt x="1161" y="290"/>
                    </a:lnTo>
                    <a:lnTo>
                      <a:pt x="1172" y="284"/>
                    </a:lnTo>
                    <a:lnTo>
                      <a:pt x="1184" y="278"/>
                    </a:lnTo>
                    <a:lnTo>
                      <a:pt x="1193" y="271"/>
                    </a:lnTo>
                    <a:lnTo>
                      <a:pt x="1203" y="263"/>
                    </a:lnTo>
                    <a:lnTo>
                      <a:pt x="1210" y="254"/>
                    </a:lnTo>
                    <a:lnTo>
                      <a:pt x="1218" y="244"/>
                    </a:lnTo>
                    <a:lnTo>
                      <a:pt x="1225" y="233"/>
                    </a:lnTo>
                    <a:lnTo>
                      <a:pt x="1229" y="221"/>
                    </a:lnTo>
                    <a:lnTo>
                      <a:pt x="1235" y="210"/>
                    </a:lnTo>
                    <a:lnTo>
                      <a:pt x="1237" y="197"/>
                    </a:lnTo>
                    <a:lnTo>
                      <a:pt x="1239" y="184"/>
                    </a:lnTo>
                    <a:lnTo>
                      <a:pt x="1241" y="172"/>
                    </a:lnTo>
                    <a:lnTo>
                      <a:pt x="1241" y="129"/>
                    </a:lnTo>
                    <a:lnTo>
                      <a:pt x="1239" y="115"/>
                    </a:lnTo>
                    <a:lnTo>
                      <a:pt x="1237" y="104"/>
                    </a:lnTo>
                    <a:lnTo>
                      <a:pt x="1235" y="91"/>
                    </a:lnTo>
                    <a:lnTo>
                      <a:pt x="1229" y="79"/>
                    </a:lnTo>
                    <a:lnTo>
                      <a:pt x="1225" y="68"/>
                    </a:lnTo>
                    <a:lnTo>
                      <a:pt x="1218" y="57"/>
                    </a:lnTo>
                    <a:lnTo>
                      <a:pt x="1210" y="47"/>
                    </a:lnTo>
                    <a:lnTo>
                      <a:pt x="1203" y="38"/>
                    </a:lnTo>
                    <a:lnTo>
                      <a:pt x="1193" y="30"/>
                    </a:lnTo>
                    <a:lnTo>
                      <a:pt x="1184" y="22"/>
                    </a:lnTo>
                    <a:lnTo>
                      <a:pt x="1172" y="15"/>
                    </a:lnTo>
                    <a:lnTo>
                      <a:pt x="1161" y="11"/>
                    </a:lnTo>
                    <a:lnTo>
                      <a:pt x="1150" y="5"/>
                    </a:lnTo>
                    <a:lnTo>
                      <a:pt x="1136" y="3"/>
                    </a:lnTo>
                    <a:lnTo>
                      <a:pt x="1125" y="2"/>
                    </a:lnTo>
                    <a:lnTo>
                      <a:pt x="1112" y="0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52" name="Rectangle 12"/>
              <p:cNvSpPr>
                <a:spLocks noChangeArrowheads="1"/>
              </p:cNvSpPr>
              <p:nvPr/>
            </p:nvSpPr>
            <p:spPr bwMode="auto">
              <a:xfrm>
                <a:off x="1207" y="2010"/>
                <a:ext cx="4186" cy="86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sr-Latn-CS" sz="1100"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84453" name="Freeform 13"/>
              <p:cNvSpPr>
                <a:spLocks/>
              </p:cNvSpPr>
              <p:nvPr/>
            </p:nvSpPr>
            <p:spPr bwMode="auto">
              <a:xfrm>
                <a:off x="5323" y="1961"/>
                <a:ext cx="126" cy="181"/>
              </a:xfrm>
              <a:custGeom>
                <a:avLst/>
                <a:gdLst>
                  <a:gd name="T0" fmla="*/ 1 w 241"/>
                  <a:gd name="T1" fmla="*/ 1 h 252"/>
                  <a:gd name="T2" fmla="*/ 1 w 241"/>
                  <a:gd name="T3" fmla="*/ 1 h 252"/>
                  <a:gd name="T4" fmla="*/ 1 w 241"/>
                  <a:gd name="T5" fmla="*/ 1 h 252"/>
                  <a:gd name="T6" fmla="*/ 1 w 241"/>
                  <a:gd name="T7" fmla="*/ 1 h 252"/>
                  <a:gd name="T8" fmla="*/ 1 w 241"/>
                  <a:gd name="T9" fmla="*/ 1 h 252"/>
                  <a:gd name="T10" fmla="*/ 1 w 241"/>
                  <a:gd name="T11" fmla="*/ 1 h 252"/>
                  <a:gd name="T12" fmla="*/ 1 w 241"/>
                  <a:gd name="T13" fmla="*/ 1 h 252"/>
                  <a:gd name="T14" fmla="*/ 1 w 241"/>
                  <a:gd name="T15" fmla="*/ 0 h 252"/>
                  <a:gd name="T16" fmla="*/ 1 w 241"/>
                  <a:gd name="T17" fmla="*/ 0 h 252"/>
                  <a:gd name="T18" fmla="*/ 1 w 241"/>
                  <a:gd name="T19" fmla="*/ 1 h 252"/>
                  <a:gd name="T20" fmla="*/ 1 w 241"/>
                  <a:gd name="T21" fmla="*/ 1 h 252"/>
                  <a:gd name="T22" fmla="*/ 1 w 241"/>
                  <a:gd name="T23" fmla="*/ 1 h 252"/>
                  <a:gd name="T24" fmla="*/ 1 w 241"/>
                  <a:gd name="T25" fmla="*/ 1 h 252"/>
                  <a:gd name="T26" fmla="*/ 1 w 241"/>
                  <a:gd name="T27" fmla="*/ 1 h 252"/>
                  <a:gd name="T28" fmla="*/ 1 w 241"/>
                  <a:gd name="T29" fmla="*/ 1 h 252"/>
                  <a:gd name="T30" fmla="*/ 1 w 241"/>
                  <a:gd name="T31" fmla="*/ 1 h 252"/>
                  <a:gd name="T32" fmla="*/ 1 w 241"/>
                  <a:gd name="T33" fmla="*/ 1 h 252"/>
                  <a:gd name="T34" fmla="*/ 1 w 241"/>
                  <a:gd name="T35" fmla="*/ 1 h 252"/>
                  <a:gd name="T36" fmla="*/ 1 w 241"/>
                  <a:gd name="T37" fmla="*/ 1 h 252"/>
                  <a:gd name="T38" fmla="*/ 1 w 241"/>
                  <a:gd name="T39" fmla="*/ 1 h 252"/>
                  <a:gd name="T40" fmla="*/ 1 w 241"/>
                  <a:gd name="T41" fmla="*/ 1 h 252"/>
                  <a:gd name="T42" fmla="*/ 1 w 241"/>
                  <a:gd name="T43" fmla="*/ 1 h 252"/>
                  <a:gd name="T44" fmla="*/ 1 w 241"/>
                  <a:gd name="T45" fmla="*/ 1 h 252"/>
                  <a:gd name="T46" fmla="*/ 1 w 241"/>
                  <a:gd name="T47" fmla="*/ 1 h 252"/>
                  <a:gd name="T48" fmla="*/ 1 w 241"/>
                  <a:gd name="T49" fmla="*/ 1 h 252"/>
                  <a:gd name="T50" fmla="*/ 1 w 241"/>
                  <a:gd name="T51" fmla="*/ 1 h 252"/>
                  <a:gd name="T52" fmla="*/ 1 w 241"/>
                  <a:gd name="T53" fmla="*/ 1 h 252"/>
                  <a:gd name="T54" fmla="*/ 1 w 241"/>
                  <a:gd name="T55" fmla="*/ 1 h 252"/>
                  <a:gd name="T56" fmla="*/ 1 w 241"/>
                  <a:gd name="T57" fmla="*/ 1 h 252"/>
                  <a:gd name="T58" fmla="*/ 1 w 241"/>
                  <a:gd name="T59" fmla="*/ 1 h 252"/>
                  <a:gd name="T60" fmla="*/ 1 w 241"/>
                  <a:gd name="T61" fmla="*/ 1 h 252"/>
                  <a:gd name="T62" fmla="*/ 1 w 241"/>
                  <a:gd name="T63" fmla="*/ 1 h 252"/>
                  <a:gd name="T64" fmla="*/ 1 w 241"/>
                  <a:gd name="T65" fmla="*/ 1 h 252"/>
                  <a:gd name="T66" fmla="*/ 1 w 241"/>
                  <a:gd name="T67" fmla="*/ 1 h 252"/>
                  <a:gd name="T68" fmla="*/ 0 w 241"/>
                  <a:gd name="T69" fmla="*/ 1 h 2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41"/>
                  <a:gd name="T106" fmla="*/ 0 h 252"/>
                  <a:gd name="T107" fmla="*/ 241 w 241"/>
                  <a:gd name="T108" fmla="*/ 252 h 2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41" h="252">
                    <a:moveTo>
                      <a:pt x="0" y="69"/>
                    </a:moveTo>
                    <a:lnTo>
                      <a:pt x="2" y="67"/>
                    </a:lnTo>
                    <a:lnTo>
                      <a:pt x="4" y="65"/>
                    </a:lnTo>
                    <a:lnTo>
                      <a:pt x="8" y="63"/>
                    </a:lnTo>
                    <a:lnTo>
                      <a:pt x="12" y="61"/>
                    </a:lnTo>
                    <a:lnTo>
                      <a:pt x="19" y="55"/>
                    </a:lnTo>
                    <a:lnTo>
                      <a:pt x="30" y="50"/>
                    </a:lnTo>
                    <a:lnTo>
                      <a:pt x="42" y="42"/>
                    </a:lnTo>
                    <a:lnTo>
                      <a:pt x="53" y="35"/>
                    </a:lnTo>
                    <a:lnTo>
                      <a:pt x="66" y="29"/>
                    </a:lnTo>
                    <a:lnTo>
                      <a:pt x="80" y="21"/>
                    </a:lnTo>
                    <a:lnTo>
                      <a:pt x="93" y="16"/>
                    </a:lnTo>
                    <a:lnTo>
                      <a:pt x="106" y="10"/>
                    </a:lnTo>
                    <a:lnTo>
                      <a:pt x="118" y="6"/>
                    </a:lnTo>
                    <a:lnTo>
                      <a:pt x="131" y="2"/>
                    </a:lnTo>
                    <a:lnTo>
                      <a:pt x="142" y="0"/>
                    </a:lnTo>
                    <a:lnTo>
                      <a:pt x="148" y="0"/>
                    </a:lnTo>
                    <a:lnTo>
                      <a:pt x="154" y="0"/>
                    </a:lnTo>
                    <a:lnTo>
                      <a:pt x="157" y="2"/>
                    </a:lnTo>
                    <a:lnTo>
                      <a:pt x="161" y="2"/>
                    </a:lnTo>
                    <a:lnTo>
                      <a:pt x="167" y="4"/>
                    </a:lnTo>
                    <a:lnTo>
                      <a:pt x="171" y="8"/>
                    </a:lnTo>
                    <a:lnTo>
                      <a:pt x="178" y="14"/>
                    </a:lnTo>
                    <a:lnTo>
                      <a:pt x="186" y="19"/>
                    </a:lnTo>
                    <a:lnTo>
                      <a:pt x="193" y="25"/>
                    </a:lnTo>
                    <a:lnTo>
                      <a:pt x="201" y="33"/>
                    </a:lnTo>
                    <a:lnTo>
                      <a:pt x="207" y="40"/>
                    </a:lnTo>
                    <a:lnTo>
                      <a:pt x="212" y="48"/>
                    </a:lnTo>
                    <a:lnTo>
                      <a:pt x="216" y="55"/>
                    </a:lnTo>
                    <a:lnTo>
                      <a:pt x="222" y="65"/>
                    </a:lnTo>
                    <a:lnTo>
                      <a:pt x="226" y="72"/>
                    </a:lnTo>
                    <a:lnTo>
                      <a:pt x="228" y="82"/>
                    </a:lnTo>
                    <a:lnTo>
                      <a:pt x="231" y="91"/>
                    </a:lnTo>
                    <a:lnTo>
                      <a:pt x="233" y="99"/>
                    </a:lnTo>
                    <a:lnTo>
                      <a:pt x="237" y="118"/>
                    </a:lnTo>
                    <a:lnTo>
                      <a:pt x="239" y="135"/>
                    </a:lnTo>
                    <a:lnTo>
                      <a:pt x="241" y="154"/>
                    </a:lnTo>
                    <a:lnTo>
                      <a:pt x="239" y="171"/>
                    </a:lnTo>
                    <a:lnTo>
                      <a:pt x="237" y="186"/>
                    </a:lnTo>
                    <a:lnTo>
                      <a:pt x="235" y="201"/>
                    </a:lnTo>
                    <a:lnTo>
                      <a:pt x="231" y="215"/>
                    </a:lnTo>
                    <a:lnTo>
                      <a:pt x="229" y="222"/>
                    </a:lnTo>
                    <a:lnTo>
                      <a:pt x="228" y="228"/>
                    </a:lnTo>
                    <a:lnTo>
                      <a:pt x="226" y="232"/>
                    </a:lnTo>
                    <a:lnTo>
                      <a:pt x="222" y="237"/>
                    </a:lnTo>
                    <a:lnTo>
                      <a:pt x="220" y="241"/>
                    </a:lnTo>
                    <a:lnTo>
                      <a:pt x="218" y="245"/>
                    </a:lnTo>
                    <a:lnTo>
                      <a:pt x="214" y="247"/>
                    </a:lnTo>
                    <a:lnTo>
                      <a:pt x="210" y="249"/>
                    </a:lnTo>
                    <a:lnTo>
                      <a:pt x="207" y="251"/>
                    </a:lnTo>
                    <a:lnTo>
                      <a:pt x="201" y="252"/>
                    </a:lnTo>
                    <a:lnTo>
                      <a:pt x="195" y="252"/>
                    </a:lnTo>
                    <a:lnTo>
                      <a:pt x="190" y="252"/>
                    </a:lnTo>
                    <a:lnTo>
                      <a:pt x="176" y="252"/>
                    </a:lnTo>
                    <a:lnTo>
                      <a:pt x="161" y="251"/>
                    </a:lnTo>
                    <a:lnTo>
                      <a:pt x="146" y="249"/>
                    </a:lnTo>
                    <a:lnTo>
                      <a:pt x="129" y="245"/>
                    </a:lnTo>
                    <a:lnTo>
                      <a:pt x="112" y="239"/>
                    </a:lnTo>
                    <a:lnTo>
                      <a:pt x="93" y="234"/>
                    </a:lnTo>
                    <a:lnTo>
                      <a:pt x="76" y="230"/>
                    </a:lnTo>
                    <a:lnTo>
                      <a:pt x="61" y="224"/>
                    </a:lnTo>
                    <a:lnTo>
                      <a:pt x="46" y="218"/>
                    </a:lnTo>
                    <a:lnTo>
                      <a:pt x="30" y="213"/>
                    </a:lnTo>
                    <a:lnTo>
                      <a:pt x="25" y="211"/>
                    </a:lnTo>
                    <a:lnTo>
                      <a:pt x="17" y="209"/>
                    </a:lnTo>
                    <a:lnTo>
                      <a:pt x="12" y="207"/>
                    </a:lnTo>
                    <a:lnTo>
                      <a:pt x="8" y="205"/>
                    </a:lnTo>
                    <a:lnTo>
                      <a:pt x="4" y="205"/>
                    </a:lnTo>
                    <a:lnTo>
                      <a:pt x="0" y="203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54" name="Freeform 14"/>
              <p:cNvSpPr>
                <a:spLocks/>
              </p:cNvSpPr>
              <p:nvPr/>
            </p:nvSpPr>
            <p:spPr bwMode="auto">
              <a:xfrm>
                <a:off x="5323" y="1961"/>
                <a:ext cx="126" cy="181"/>
              </a:xfrm>
              <a:custGeom>
                <a:avLst/>
                <a:gdLst>
                  <a:gd name="T0" fmla="*/ 1 w 241"/>
                  <a:gd name="T1" fmla="*/ 1 h 252"/>
                  <a:gd name="T2" fmla="*/ 1 w 241"/>
                  <a:gd name="T3" fmla="*/ 1 h 252"/>
                  <a:gd name="T4" fmla="*/ 1 w 241"/>
                  <a:gd name="T5" fmla="*/ 1 h 252"/>
                  <a:gd name="T6" fmla="*/ 1 w 241"/>
                  <a:gd name="T7" fmla="*/ 1 h 252"/>
                  <a:gd name="T8" fmla="*/ 1 w 241"/>
                  <a:gd name="T9" fmla="*/ 1 h 252"/>
                  <a:gd name="T10" fmla="*/ 1 w 241"/>
                  <a:gd name="T11" fmla="*/ 1 h 252"/>
                  <a:gd name="T12" fmla="*/ 1 w 241"/>
                  <a:gd name="T13" fmla="*/ 1 h 252"/>
                  <a:gd name="T14" fmla="*/ 1 w 241"/>
                  <a:gd name="T15" fmla="*/ 0 h 252"/>
                  <a:gd name="T16" fmla="*/ 1 w 241"/>
                  <a:gd name="T17" fmla="*/ 0 h 252"/>
                  <a:gd name="T18" fmla="*/ 1 w 241"/>
                  <a:gd name="T19" fmla="*/ 1 h 252"/>
                  <a:gd name="T20" fmla="*/ 1 w 241"/>
                  <a:gd name="T21" fmla="*/ 1 h 252"/>
                  <a:gd name="T22" fmla="*/ 1 w 241"/>
                  <a:gd name="T23" fmla="*/ 1 h 252"/>
                  <a:gd name="T24" fmla="*/ 1 w 241"/>
                  <a:gd name="T25" fmla="*/ 1 h 252"/>
                  <a:gd name="T26" fmla="*/ 1 w 241"/>
                  <a:gd name="T27" fmla="*/ 1 h 252"/>
                  <a:gd name="T28" fmla="*/ 1 w 241"/>
                  <a:gd name="T29" fmla="*/ 1 h 252"/>
                  <a:gd name="T30" fmla="*/ 1 w 241"/>
                  <a:gd name="T31" fmla="*/ 1 h 252"/>
                  <a:gd name="T32" fmla="*/ 1 w 241"/>
                  <a:gd name="T33" fmla="*/ 1 h 252"/>
                  <a:gd name="T34" fmla="*/ 1 w 241"/>
                  <a:gd name="T35" fmla="*/ 1 h 252"/>
                  <a:gd name="T36" fmla="*/ 1 w 241"/>
                  <a:gd name="T37" fmla="*/ 1 h 252"/>
                  <a:gd name="T38" fmla="*/ 1 w 241"/>
                  <a:gd name="T39" fmla="*/ 1 h 252"/>
                  <a:gd name="T40" fmla="*/ 1 w 241"/>
                  <a:gd name="T41" fmla="*/ 1 h 252"/>
                  <a:gd name="T42" fmla="*/ 1 w 241"/>
                  <a:gd name="T43" fmla="*/ 1 h 252"/>
                  <a:gd name="T44" fmla="*/ 1 w 241"/>
                  <a:gd name="T45" fmla="*/ 1 h 252"/>
                  <a:gd name="T46" fmla="*/ 1 w 241"/>
                  <a:gd name="T47" fmla="*/ 1 h 252"/>
                  <a:gd name="T48" fmla="*/ 1 w 241"/>
                  <a:gd name="T49" fmla="*/ 1 h 252"/>
                  <a:gd name="T50" fmla="*/ 1 w 241"/>
                  <a:gd name="T51" fmla="*/ 1 h 252"/>
                  <a:gd name="T52" fmla="*/ 1 w 241"/>
                  <a:gd name="T53" fmla="*/ 1 h 252"/>
                  <a:gd name="T54" fmla="*/ 1 w 241"/>
                  <a:gd name="T55" fmla="*/ 1 h 252"/>
                  <a:gd name="T56" fmla="*/ 1 w 241"/>
                  <a:gd name="T57" fmla="*/ 1 h 252"/>
                  <a:gd name="T58" fmla="*/ 1 w 241"/>
                  <a:gd name="T59" fmla="*/ 1 h 252"/>
                  <a:gd name="T60" fmla="*/ 1 w 241"/>
                  <a:gd name="T61" fmla="*/ 1 h 252"/>
                  <a:gd name="T62" fmla="*/ 1 w 241"/>
                  <a:gd name="T63" fmla="*/ 1 h 252"/>
                  <a:gd name="T64" fmla="*/ 1 w 241"/>
                  <a:gd name="T65" fmla="*/ 1 h 252"/>
                  <a:gd name="T66" fmla="*/ 1 w 241"/>
                  <a:gd name="T67" fmla="*/ 1 h 25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1"/>
                  <a:gd name="T103" fmla="*/ 0 h 252"/>
                  <a:gd name="T104" fmla="*/ 241 w 241"/>
                  <a:gd name="T105" fmla="*/ 252 h 25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1" h="252">
                    <a:moveTo>
                      <a:pt x="0" y="69"/>
                    </a:moveTo>
                    <a:lnTo>
                      <a:pt x="2" y="67"/>
                    </a:lnTo>
                    <a:lnTo>
                      <a:pt x="4" y="65"/>
                    </a:lnTo>
                    <a:lnTo>
                      <a:pt x="8" y="63"/>
                    </a:lnTo>
                    <a:lnTo>
                      <a:pt x="12" y="61"/>
                    </a:lnTo>
                    <a:lnTo>
                      <a:pt x="19" y="55"/>
                    </a:lnTo>
                    <a:lnTo>
                      <a:pt x="30" y="50"/>
                    </a:lnTo>
                    <a:lnTo>
                      <a:pt x="42" y="42"/>
                    </a:lnTo>
                    <a:lnTo>
                      <a:pt x="53" y="35"/>
                    </a:lnTo>
                    <a:lnTo>
                      <a:pt x="66" y="29"/>
                    </a:lnTo>
                    <a:lnTo>
                      <a:pt x="80" y="21"/>
                    </a:lnTo>
                    <a:lnTo>
                      <a:pt x="93" y="16"/>
                    </a:lnTo>
                    <a:lnTo>
                      <a:pt x="106" y="10"/>
                    </a:lnTo>
                    <a:lnTo>
                      <a:pt x="118" y="6"/>
                    </a:lnTo>
                    <a:lnTo>
                      <a:pt x="131" y="2"/>
                    </a:lnTo>
                    <a:lnTo>
                      <a:pt x="142" y="0"/>
                    </a:lnTo>
                    <a:lnTo>
                      <a:pt x="148" y="0"/>
                    </a:lnTo>
                    <a:lnTo>
                      <a:pt x="154" y="0"/>
                    </a:lnTo>
                    <a:lnTo>
                      <a:pt x="157" y="2"/>
                    </a:lnTo>
                    <a:lnTo>
                      <a:pt x="161" y="2"/>
                    </a:lnTo>
                    <a:lnTo>
                      <a:pt x="167" y="4"/>
                    </a:lnTo>
                    <a:lnTo>
                      <a:pt x="171" y="8"/>
                    </a:lnTo>
                    <a:lnTo>
                      <a:pt x="178" y="14"/>
                    </a:lnTo>
                    <a:lnTo>
                      <a:pt x="186" y="19"/>
                    </a:lnTo>
                    <a:lnTo>
                      <a:pt x="193" y="25"/>
                    </a:lnTo>
                    <a:lnTo>
                      <a:pt x="201" y="33"/>
                    </a:lnTo>
                    <a:lnTo>
                      <a:pt x="207" y="40"/>
                    </a:lnTo>
                    <a:lnTo>
                      <a:pt x="212" y="48"/>
                    </a:lnTo>
                    <a:lnTo>
                      <a:pt x="216" y="55"/>
                    </a:lnTo>
                    <a:lnTo>
                      <a:pt x="222" y="65"/>
                    </a:lnTo>
                    <a:lnTo>
                      <a:pt x="226" y="72"/>
                    </a:lnTo>
                    <a:lnTo>
                      <a:pt x="228" y="82"/>
                    </a:lnTo>
                    <a:lnTo>
                      <a:pt x="231" y="91"/>
                    </a:lnTo>
                    <a:lnTo>
                      <a:pt x="233" y="99"/>
                    </a:lnTo>
                    <a:lnTo>
                      <a:pt x="237" y="118"/>
                    </a:lnTo>
                    <a:lnTo>
                      <a:pt x="239" y="135"/>
                    </a:lnTo>
                    <a:lnTo>
                      <a:pt x="241" y="154"/>
                    </a:lnTo>
                    <a:lnTo>
                      <a:pt x="239" y="171"/>
                    </a:lnTo>
                    <a:lnTo>
                      <a:pt x="237" y="186"/>
                    </a:lnTo>
                    <a:lnTo>
                      <a:pt x="235" y="201"/>
                    </a:lnTo>
                    <a:lnTo>
                      <a:pt x="231" y="215"/>
                    </a:lnTo>
                    <a:lnTo>
                      <a:pt x="229" y="222"/>
                    </a:lnTo>
                    <a:lnTo>
                      <a:pt x="228" y="228"/>
                    </a:lnTo>
                    <a:lnTo>
                      <a:pt x="226" y="232"/>
                    </a:lnTo>
                    <a:lnTo>
                      <a:pt x="222" y="237"/>
                    </a:lnTo>
                    <a:lnTo>
                      <a:pt x="220" y="241"/>
                    </a:lnTo>
                    <a:lnTo>
                      <a:pt x="218" y="245"/>
                    </a:lnTo>
                    <a:lnTo>
                      <a:pt x="214" y="247"/>
                    </a:lnTo>
                    <a:lnTo>
                      <a:pt x="210" y="249"/>
                    </a:lnTo>
                    <a:lnTo>
                      <a:pt x="207" y="251"/>
                    </a:lnTo>
                    <a:lnTo>
                      <a:pt x="201" y="252"/>
                    </a:lnTo>
                    <a:lnTo>
                      <a:pt x="195" y="252"/>
                    </a:lnTo>
                    <a:lnTo>
                      <a:pt x="190" y="252"/>
                    </a:lnTo>
                    <a:lnTo>
                      <a:pt x="176" y="252"/>
                    </a:lnTo>
                    <a:lnTo>
                      <a:pt x="161" y="251"/>
                    </a:lnTo>
                    <a:lnTo>
                      <a:pt x="146" y="249"/>
                    </a:lnTo>
                    <a:lnTo>
                      <a:pt x="129" y="245"/>
                    </a:lnTo>
                    <a:lnTo>
                      <a:pt x="112" y="239"/>
                    </a:lnTo>
                    <a:lnTo>
                      <a:pt x="93" y="234"/>
                    </a:lnTo>
                    <a:lnTo>
                      <a:pt x="76" y="230"/>
                    </a:lnTo>
                    <a:lnTo>
                      <a:pt x="61" y="224"/>
                    </a:lnTo>
                    <a:lnTo>
                      <a:pt x="46" y="218"/>
                    </a:lnTo>
                    <a:lnTo>
                      <a:pt x="30" y="213"/>
                    </a:lnTo>
                    <a:lnTo>
                      <a:pt x="25" y="211"/>
                    </a:lnTo>
                    <a:lnTo>
                      <a:pt x="17" y="209"/>
                    </a:lnTo>
                    <a:lnTo>
                      <a:pt x="12" y="207"/>
                    </a:lnTo>
                    <a:lnTo>
                      <a:pt x="8" y="205"/>
                    </a:lnTo>
                    <a:lnTo>
                      <a:pt x="4" y="205"/>
                    </a:lnTo>
                    <a:lnTo>
                      <a:pt x="0" y="203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55" name="Freeform 15"/>
              <p:cNvSpPr>
                <a:spLocks/>
              </p:cNvSpPr>
              <p:nvPr/>
            </p:nvSpPr>
            <p:spPr bwMode="auto">
              <a:xfrm>
                <a:off x="156" y="1656"/>
                <a:ext cx="592" cy="676"/>
              </a:xfrm>
              <a:custGeom>
                <a:avLst/>
                <a:gdLst>
                  <a:gd name="T0" fmla="*/ 1 w 1128"/>
                  <a:gd name="T1" fmla="*/ 1 h 944"/>
                  <a:gd name="T2" fmla="*/ 1 w 1128"/>
                  <a:gd name="T3" fmla="*/ 1 h 944"/>
                  <a:gd name="T4" fmla="*/ 1 w 1128"/>
                  <a:gd name="T5" fmla="*/ 1 h 944"/>
                  <a:gd name="T6" fmla="*/ 1 w 1128"/>
                  <a:gd name="T7" fmla="*/ 1 h 944"/>
                  <a:gd name="T8" fmla="*/ 1 w 1128"/>
                  <a:gd name="T9" fmla="*/ 1 h 944"/>
                  <a:gd name="T10" fmla="*/ 1 w 1128"/>
                  <a:gd name="T11" fmla="*/ 1 h 944"/>
                  <a:gd name="T12" fmla="*/ 1 w 1128"/>
                  <a:gd name="T13" fmla="*/ 1 h 944"/>
                  <a:gd name="T14" fmla="*/ 1 w 1128"/>
                  <a:gd name="T15" fmla="*/ 1 h 944"/>
                  <a:gd name="T16" fmla="*/ 1 w 1128"/>
                  <a:gd name="T17" fmla="*/ 1 h 944"/>
                  <a:gd name="T18" fmla="*/ 1 w 1128"/>
                  <a:gd name="T19" fmla="*/ 1 h 944"/>
                  <a:gd name="T20" fmla="*/ 1 w 1128"/>
                  <a:gd name="T21" fmla="*/ 1 h 944"/>
                  <a:gd name="T22" fmla="*/ 1 w 1128"/>
                  <a:gd name="T23" fmla="*/ 1 h 944"/>
                  <a:gd name="T24" fmla="*/ 1 w 1128"/>
                  <a:gd name="T25" fmla="*/ 1 h 944"/>
                  <a:gd name="T26" fmla="*/ 1 w 1128"/>
                  <a:gd name="T27" fmla="*/ 1 h 944"/>
                  <a:gd name="T28" fmla="*/ 1 w 1128"/>
                  <a:gd name="T29" fmla="*/ 1 h 944"/>
                  <a:gd name="T30" fmla="*/ 1 w 1128"/>
                  <a:gd name="T31" fmla="*/ 1 h 944"/>
                  <a:gd name="T32" fmla="*/ 1 w 1128"/>
                  <a:gd name="T33" fmla="*/ 1 h 944"/>
                  <a:gd name="T34" fmla="*/ 1 w 1128"/>
                  <a:gd name="T35" fmla="*/ 1 h 944"/>
                  <a:gd name="T36" fmla="*/ 1 w 1128"/>
                  <a:gd name="T37" fmla="*/ 1 h 944"/>
                  <a:gd name="T38" fmla="*/ 1 w 1128"/>
                  <a:gd name="T39" fmla="*/ 1 h 944"/>
                  <a:gd name="T40" fmla="*/ 1 w 1128"/>
                  <a:gd name="T41" fmla="*/ 1 h 944"/>
                  <a:gd name="T42" fmla="*/ 1 w 1128"/>
                  <a:gd name="T43" fmla="*/ 1 h 944"/>
                  <a:gd name="T44" fmla="*/ 1 w 1128"/>
                  <a:gd name="T45" fmla="*/ 1 h 944"/>
                  <a:gd name="T46" fmla="*/ 1 w 1128"/>
                  <a:gd name="T47" fmla="*/ 1 h 944"/>
                  <a:gd name="T48" fmla="*/ 1 w 1128"/>
                  <a:gd name="T49" fmla="*/ 1 h 944"/>
                  <a:gd name="T50" fmla="*/ 1 w 1128"/>
                  <a:gd name="T51" fmla="*/ 1 h 944"/>
                  <a:gd name="T52" fmla="*/ 1 w 1128"/>
                  <a:gd name="T53" fmla="*/ 1 h 944"/>
                  <a:gd name="T54" fmla="*/ 1 w 1128"/>
                  <a:gd name="T55" fmla="*/ 1 h 944"/>
                  <a:gd name="T56" fmla="*/ 1 w 1128"/>
                  <a:gd name="T57" fmla="*/ 1 h 944"/>
                  <a:gd name="T58" fmla="*/ 1 w 1128"/>
                  <a:gd name="T59" fmla="*/ 1 h 944"/>
                  <a:gd name="T60" fmla="*/ 1 w 1128"/>
                  <a:gd name="T61" fmla="*/ 1 h 944"/>
                  <a:gd name="T62" fmla="*/ 1 w 1128"/>
                  <a:gd name="T63" fmla="*/ 1 h 944"/>
                  <a:gd name="T64" fmla="*/ 1 w 1128"/>
                  <a:gd name="T65" fmla="*/ 1 h 944"/>
                  <a:gd name="T66" fmla="*/ 1 w 1128"/>
                  <a:gd name="T67" fmla="*/ 1 h 944"/>
                  <a:gd name="T68" fmla="*/ 0 w 1128"/>
                  <a:gd name="T69" fmla="*/ 1 h 944"/>
                  <a:gd name="T70" fmla="*/ 1 w 1128"/>
                  <a:gd name="T71" fmla="*/ 1 h 944"/>
                  <a:gd name="T72" fmla="*/ 1 w 1128"/>
                  <a:gd name="T73" fmla="*/ 1 h 944"/>
                  <a:gd name="T74" fmla="*/ 1 w 1128"/>
                  <a:gd name="T75" fmla="*/ 1 h 944"/>
                  <a:gd name="T76" fmla="*/ 1 w 1128"/>
                  <a:gd name="T77" fmla="*/ 1 h 944"/>
                  <a:gd name="T78" fmla="*/ 1 w 1128"/>
                  <a:gd name="T79" fmla="*/ 1 h 944"/>
                  <a:gd name="T80" fmla="*/ 1 w 1128"/>
                  <a:gd name="T81" fmla="*/ 1 h 944"/>
                  <a:gd name="T82" fmla="*/ 1 w 1128"/>
                  <a:gd name="T83" fmla="*/ 1 h 944"/>
                  <a:gd name="T84" fmla="*/ 1 w 1128"/>
                  <a:gd name="T85" fmla="*/ 1 h 944"/>
                  <a:gd name="T86" fmla="*/ 1 w 1128"/>
                  <a:gd name="T87" fmla="*/ 1 h 944"/>
                  <a:gd name="T88" fmla="*/ 1 w 1128"/>
                  <a:gd name="T89" fmla="*/ 1 h 944"/>
                  <a:gd name="T90" fmla="*/ 1 w 1128"/>
                  <a:gd name="T91" fmla="*/ 1 h 944"/>
                  <a:gd name="T92" fmla="*/ 1 w 1128"/>
                  <a:gd name="T93" fmla="*/ 1 h 944"/>
                  <a:gd name="T94" fmla="*/ 1 w 1128"/>
                  <a:gd name="T95" fmla="*/ 1 h 944"/>
                  <a:gd name="T96" fmla="*/ 1 w 1128"/>
                  <a:gd name="T97" fmla="*/ 1 h 944"/>
                  <a:gd name="T98" fmla="*/ 1 w 1128"/>
                  <a:gd name="T99" fmla="*/ 1 h 944"/>
                  <a:gd name="T100" fmla="*/ 1 w 1128"/>
                  <a:gd name="T101" fmla="*/ 1 h 944"/>
                  <a:gd name="T102" fmla="*/ 1 w 1128"/>
                  <a:gd name="T103" fmla="*/ 1 h 944"/>
                  <a:gd name="T104" fmla="*/ 1 w 1128"/>
                  <a:gd name="T105" fmla="*/ 1 h 944"/>
                  <a:gd name="T106" fmla="*/ 1 w 1128"/>
                  <a:gd name="T107" fmla="*/ 1 h 944"/>
                  <a:gd name="T108" fmla="*/ 1 w 1128"/>
                  <a:gd name="T109" fmla="*/ 1 h 944"/>
                  <a:gd name="T110" fmla="*/ 1 w 1128"/>
                  <a:gd name="T111" fmla="*/ 1 h 94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128"/>
                  <a:gd name="T169" fmla="*/ 0 h 944"/>
                  <a:gd name="T170" fmla="*/ 1128 w 1128"/>
                  <a:gd name="T171" fmla="*/ 944 h 94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128" h="944">
                    <a:moveTo>
                      <a:pt x="1120" y="489"/>
                    </a:moveTo>
                    <a:lnTo>
                      <a:pt x="832" y="316"/>
                    </a:lnTo>
                    <a:lnTo>
                      <a:pt x="662" y="0"/>
                    </a:lnTo>
                    <a:lnTo>
                      <a:pt x="658" y="0"/>
                    </a:lnTo>
                    <a:lnTo>
                      <a:pt x="656" y="2"/>
                    </a:lnTo>
                    <a:lnTo>
                      <a:pt x="656" y="6"/>
                    </a:lnTo>
                    <a:lnTo>
                      <a:pt x="656" y="9"/>
                    </a:lnTo>
                    <a:lnTo>
                      <a:pt x="656" y="13"/>
                    </a:lnTo>
                    <a:lnTo>
                      <a:pt x="658" y="19"/>
                    </a:lnTo>
                    <a:lnTo>
                      <a:pt x="660" y="26"/>
                    </a:lnTo>
                    <a:lnTo>
                      <a:pt x="662" y="34"/>
                    </a:lnTo>
                    <a:lnTo>
                      <a:pt x="664" y="42"/>
                    </a:lnTo>
                    <a:lnTo>
                      <a:pt x="667" y="51"/>
                    </a:lnTo>
                    <a:lnTo>
                      <a:pt x="669" y="61"/>
                    </a:lnTo>
                    <a:lnTo>
                      <a:pt x="673" y="72"/>
                    </a:lnTo>
                    <a:lnTo>
                      <a:pt x="677" y="83"/>
                    </a:lnTo>
                    <a:lnTo>
                      <a:pt x="679" y="95"/>
                    </a:lnTo>
                    <a:lnTo>
                      <a:pt x="684" y="117"/>
                    </a:lnTo>
                    <a:lnTo>
                      <a:pt x="690" y="144"/>
                    </a:lnTo>
                    <a:lnTo>
                      <a:pt x="690" y="157"/>
                    </a:lnTo>
                    <a:lnTo>
                      <a:pt x="692" y="171"/>
                    </a:lnTo>
                    <a:lnTo>
                      <a:pt x="692" y="184"/>
                    </a:lnTo>
                    <a:lnTo>
                      <a:pt x="692" y="197"/>
                    </a:lnTo>
                    <a:lnTo>
                      <a:pt x="692" y="210"/>
                    </a:lnTo>
                    <a:lnTo>
                      <a:pt x="690" y="224"/>
                    </a:lnTo>
                    <a:lnTo>
                      <a:pt x="686" y="237"/>
                    </a:lnTo>
                    <a:lnTo>
                      <a:pt x="683" y="250"/>
                    </a:lnTo>
                    <a:lnTo>
                      <a:pt x="679" y="263"/>
                    </a:lnTo>
                    <a:lnTo>
                      <a:pt x="671" y="277"/>
                    </a:lnTo>
                    <a:lnTo>
                      <a:pt x="666" y="290"/>
                    </a:lnTo>
                    <a:lnTo>
                      <a:pt x="656" y="301"/>
                    </a:lnTo>
                    <a:lnTo>
                      <a:pt x="647" y="313"/>
                    </a:lnTo>
                    <a:lnTo>
                      <a:pt x="635" y="324"/>
                    </a:lnTo>
                    <a:lnTo>
                      <a:pt x="630" y="330"/>
                    </a:lnTo>
                    <a:lnTo>
                      <a:pt x="622" y="335"/>
                    </a:lnTo>
                    <a:lnTo>
                      <a:pt x="616" y="339"/>
                    </a:lnTo>
                    <a:lnTo>
                      <a:pt x="611" y="343"/>
                    </a:lnTo>
                    <a:lnTo>
                      <a:pt x="605" y="345"/>
                    </a:lnTo>
                    <a:lnTo>
                      <a:pt x="599" y="349"/>
                    </a:lnTo>
                    <a:lnTo>
                      <a:pt x="592" y="351"/>
                    </a:lnTo>
                    <a:lnTo>
                      <a:pt x="586" y="352"/>
                    </a:lnTo>
                    <a:lnTo>
                      <a:pt x="575" y="354"/>
                    </a:lnTo>
                    <a:lnTo>
                      <a:pt x="563" y="354"/>
                    </a:lnTo>
                    <a:lnTo>
                      <a:pt x="552" y="352"/>
                    </a:lnTo>
                    <a:lnTo>
                      <a:pt x="540" y="349"/>
                    </a:lnTo>
                    <a:lnTo>
                      <a:pt x="529" y="345"/>
                    </a:lnTo>
                    <a:lnTo>
                      <a:pt x="518" y="339"/>
                    </a:lnTo>
                    <a:lnTo>
                      <a:pt x="506" y="333"/>
                    </a:lnTo>
                    <a:lnTo>
                      <a:pt x="495" y="326"/>
                    </a:lnTo>
                    <a:lnTo>
                      <a:pt x="484" y="318"/>
                    </a:lnTo>
                    <a:lnTo>
                      <a:pt x="474" y="309"/>
                    </a:lnTo>
                    <a:lnTo>
                      <a:pt x="463" y="299"/>
                    </a:lnTo>
                    <a:lnTo>
                      <a:pt x="451" y="290"/>
                    </a:lnTo>
                    <a:lnTo>
                      <a:pt x="431" y="269"/>
                    </a:lnTo>
                    <a:lnTo>
                      <a:pt x="410" y="248"/>
                    </a:lnTo>
                    <a:lnTo>
                      <a:pt x="389" y="229"/>
                    </a:lnTo>
                    <a:lnTo>
                      <a:pt x="379" y="220"/>
                    </a:lnTo>
                    <a:lnTo>
                      <a:pt x="368" y="212"/>
                    </a:lnTo>
                    <a:lnTo>
                      <a:pt x="359" y="203"/>
                    </a:lnTo>
                    <a:lnTo>
                      <a:pt x="347" y="197"/>
                    </a:lnTo>
                    <a:lnTo>
                      <a:pt x="338" y="189"/>
                    </a:lnTo>
                    <a:lnTo>
                      <a:pt x="328" y="186"/>
                    </a:lnTo>
                    <a:lnTo>
                      <a:pt x="317" y="182"/>
                    </a:lnTo>
                    <a:lnTo>
                      <a:pt x="307" y="180"/>
                    </a:lnTo>
                    <a:lnTo>
                      <a:pt x="298" y="178"/>
                    </a:lnTo>
                    <a:lnTo>
                      <a:pt x="287" y="180"/>
                    </a:lnTo>
                    <a:lnTo>
                      <a:pt x="304" y="201"/>
                    </a:lnTo>
                    <a:lnTo>
                      <a:pt x="319" y="222"/>
                    </a:lnTo>
                    <a:lnTo>
                      <a:pt x="334" y="241"/>
                    </a:lnTo>
                    <a:lnTo>
                      <a:pt x="345" y="258"/>
                    </a:lnTo>
                    <a:lnTo>
                      <a:pt x="357" y="277"/>
                    </a:lnTo>
                    <a:lnTo>
                      <a:pt x="368" y="292"/>
                    </a:lnTo>
                    <a:lnTo>
                      <a:pt x="376" y="307"/>
                    </a:lnTo>
                    <a:lnTo>
                      <a:pt x="385" y="322"/>
                    </a:lnTo>
                    <a:lnTo>
                      <a:pt x="391" y="335"/>
                    </a:lnTo>
                    <a:lnTo>
                      <a:pt x="396" y="347"/>
                    </a:lnTo>
                    <a:lnTo>
                      <a:pt x="400" y="360"/>
                    </a:lnTo>
                    <a:lnTo>
                      <a:pt x="404" y="369"/>
                    </a:lnTo>
                    <a:lnTo>
                      <a:pt x="406" y="381"/>
                    </a:lnTo>
                    <a:lnTo>
                      <a:pt x="408" y="388"/>
                    </a:lnTo>
                    <a:lnTo>
                      <a:pt x="408" y="398"/>
                    </a:lnTo>
                    <a:lnTo>
                      <a:pt x="408" y="405"/>
                    </a:lnTo>
                    <a:lnTo>
                      <a:pt x="406" y="413"/>
                    </a:lnTo>
                    <a:lnTo>
                      <a:pt x="404" y="419"/>
                    </a:lnTo>
                    <a:lnTo>
                      <a:pt x="402" y="424"/>
                    </a:lnTo>
                    <a:lnTo>
                      <a:pt x="398" y="428"/>
                    </a:lnTo>
                    <a:lnTo>
                      <a:pt x="395" y="434"/>
                    </a:lnTo>
                    <a:lnTo>
                      <a:pt x="389" y="438"/>
                    </a:lnTo>
                    <a:lnTo>
                      <a:pt x="383" y="440"/>
                    </a:lnTo>
                    <a:lnTo>
                      <a:pt x="378" y="442"/>
                    </a:lnTo>
                    <a:lnTo>
                      <a:pt x="370" y="445"/>
                    </a:lnTo>
                    <a:lnTo>
                      <a:pt x="362" y="445"/>
                    </a:lnTo>
                    <a:lnTo>
                      <a:pt x="355" y="447"/>
                    </a:lnTo>
                    <a:lnTo>
                      <a:pt x="347" y="447"/>
                    </a:lnTo>
                    <a:lnTo>
                      <a:pt x="330" y="447"/>
                    </a:lnTo>
                    <a:lnTo>
                      <a:pt x="311" y="445"/>
                    </a:lnTo>
                    <a:lnTo>
                      <a:pt x="290" y="442"/>
                    </a:lnTo>
                    <a:lnTo>
                      <a:pt x="270" y="438"/>
                    </a:lnTo>
                    <a:lnTo>
                      <a:pt x="247" y="432"/>
                    </a:lnTo>
                    <a:lnTo>
                      <a:pt x="226" y="426"/>
                    </a:lnTo>
                    <a:lnTo>
                      <a:pt x="205" y="419"/>
                    </a:lnTo>
                    <a:lnTo>
                      <a:pt x="182" y="411"/>
                    </a:lnTo>
                    <a:lnTo>
                      <a:pt x="163" y="405"/>
                    </a:lnTo>
                    <a:lnTo>
                      <a:pt x="143" y="398"/>
                    </a:lnTo>
                    <a:lnTo>
                      <a:pt x="124" y="390"/>
                    </a:lnTo>
                    <a:lnTo>
                      <a:pt x="107" y="383"/>
                    </a:lnTo>
                    <a:lnTo>
                      <a:pt x="99" y="379"/>
                    </a:lnTo>
                    <a:lnTo>
                      <a:pt x="93" y="377"/>
                    </a:lnTo>
                    <a:lnTo>
                      <a:pt x="86" y="373"/>
                    </a:lnTo>
                    <a:lnTo>
                      <a:pt x="80" y="371"/>
                    </a:lnTo>
                    <a:lnTo>
                      <a:pt x="74" y="368"/>
                    </a:lnTo>
                    <a:lnTo>
                      <a:pt x="69" y="366"/>
                    </a:lnTo>
                    <a:lnTo>
                      <a:pt x="65" y="364"/>
                    </a:lnTo>
                    <a:lnTo>
                      <a:pt x="61" y="362"/>
                    </a:lnTo>
                    <a:lnTo>
                      <a:pt x="57" y="362"/>
                    </a:lnTo>
                    <a:lnTo>
                      <a:pt x="55" y="360"/>
                    </a:lnTo>
                    <a:lnTo>
                      <a:pt x="54" y="360"/>
                    </a:lnTo>
                    <a:lnTo>
                      <a:pt x="55" y="366"/>
                    </a:lnTo>
                    <a:lnTo>
                      <a:pt x="57" y="371"/>
                    </a:lnTo>
                    <a:lnTo>
                      <a:pt x="63" y="377"/>
                    </a:lnTo>
                    <a:lnTo>
                      <a:pt x="69" y="383"/>
                    </a:lnTo>
                    <a:lnTo>
                      <a:pt x="74" y="388"/>
                    </a:lnTo>
                    <a:lnTo>
                      <a:pt x="82" y="394"/>
                    </a:lnTo>
                    <a:lnTo>
                      <a:pt x="91" y="400"/>
                    </a:lnTo>
                    <a:lnTo>
                      <a:pt x="101" y="405"/>
                    </a:lnTo>
                    <a:lnTo>
                      <a:pt x="110" y="411"/>
                    </a:lnTo>
                    <a:lnTo>
                      <a:pt x="122" y="417"/>
                    </a:lnTo>
                    <a:lnTo>
                      <a:pt x="133" y="423"/>
                    </a:lnTo>
                    <a:lnTo>
                      <a:pt x="146" y="428"/>
                    </a:lnTo>
                    <a:lnTo>
                      <a:pt x="171" y="440"/>
                    </a:lnTo>
                    <a:lnTo>
                      <a:pt x="196" y="451"/>
                    </a:lnTo>
                    <a:lnTo>
                      <a:pt x="220" y="464"/>
                    </a:lnTo>
                    <a:lnTo>
                      <a:pt x="234" y="470"/>
                    </a:lnTo>
                    <a:lnTo>
                      <a:pt x="245" y="478"/>
                    </a:lnTo>
                    <a:lnTo>
                      <a:pt x="256" y="483"/>
                    </a:lnTo>
                    <a:lnTo>
                      <a:pt x="266" y="491"/>
                    </a:lnTo>
                    <a:lnTo>
                      <a:pt x="277" y="498"/>
                    </a:lnTo>
                    <a:lnTo>
                      <a:pt x="285" y="506"/>
                    </a:lnTo>
                    <a:lnTo>
                      <a:pt x="294" y="514"/>
                    </a:lnTo>
                    <a:lnTo>
                      <a:pt x="302" y="521"/>
                    </a:lnTo>
                    <a:lnTo>
                      <a:pt x="307" y="531"/>
                    </a:lnTo>
                    <a:lnTo>
                      <a:pt x="311" y="538"/>
                    </a:lnTo>
                    <a:lnTo>
                      <a:pt x="315" y="548"/>
                    </a:lnTo>
                    <a:lnTo>
                      <a:pt x="317" y="557"/>
                    </a:lnTo>
                    <a:lnTo>
                      <a:pt x="317" y="567"/>
                    </a:lnTo>
                    <a:lnTo>
                      <a:pt x="315" y="578"/>
                    </a:lnTo>
                    <a:lnTo>
                      <a:pt x="313" y="587"/>
                    </a:lnTo>
                    <a:lnTo>
                      <a:pt x="307" y="597"/>
                    </a:lnTo>
                    <a:lnTo>
                      <a:pt x="302" y="604"/>
                    </a:lnTo>
                    <a:lnTo>
                      <a:pt x="294" y="614"/>
                    </a:lnTo>
                    <a:lnTo>
                      <a:pt x="285" y="620"/>
                    </a:lnTo>
                    <a:lnTo>
                      <a:pt x="273" y="627"/>
                    </a:lnTo>
                    <a:lnTo>
                      <a:pt x="264" y="633"/>
                    </a:lnTo>
                    <a:lnTo>
                      <a:pt x="251" y="639"/>
                    </a:lnTo>
                    <a:lnTo>
                      <a:pt x="237" y="644"/>
                    </a:lnTo>
                    <a:lnTo>
                      <a:pt x="224" y="648"/>
                    </a:lnTo>
                    <a:lnTo>
                      <a:pt x="211" y="654"/>
                    </a:lnTo>
                    <a:lnTo>
                      <a:pt x="196" y="658"/>
                    </a:lnTo>
                    <a:lnTo>
                      <a:pt x="165" y="663"/>
                    </a:lnTo>
                    <a:lnTo>
                      <a:pt x="135" y="669"/>
                    </a:lnTo>
                    <a:lnTo>
                      <a:pt x="107" y="675"/>
                    </a:lnTo>
                    <a:lnTo>
                      <a:pt x="93" y="676"/>
                    </a:lnTo>
                    <a:lnTo>
                      <a:pt x="78" y="678"/>
                    </a:lnTo>
                    <a:lnTo>
                      <a:pt x="67" y="680"/>
                    </a:lnTo>
                    <a:lnTo>
                      <a:pt x="54" y="682"/>
                    </a:lnTo>
                    <a:lnTo>
                      <a:pt x="42" y="684"/>
                    </a:lnTo>
                    <a:lnTo>
                      <a:pt x="33" y="686"/>
                    </a:lnTo>
                    <a:lnTo>
                      <a:pt x="23" y="688"/>
                    </a:lnTo>
                    <a:lnTo>
                      <a:pt x="16" y="690"/>
                    </a:lnTo>
                    <a:lnTo>
                      <a:pt x="10" y="692"/>
                    </a:lnTo>
                    <a:lnTo>
                      <a:pt x="6" y="694"/>
                    </a:lnTo>
                    <a:lnTo>
                      <a:pt x="2" y="695"/>
                    </a:lnTo>
                    <a:lnTo>
                      <a:pt x="0" y="697"/>
                    </a:lnTo>
                    <a:lnTo>
                      <a:pt x="0" y="699"/>
                    </a:lnTo>
                    <a:lnTo>
                      <a:pt x="2" y="701"/>
                    </a:lnTo>
                    <a:lnTo>
                      <a:pt x="4" y="703"/>
                    </a:lnTo>
                    <a:lnTo>
                      <a:pt x="6" y="705"/>
                    </a:lnTo>
                    <a:lnTo>
                      <a:pt x="8" y="707"/>
                    </a:lnTo>
                    <a:lnTo>
                      <a:pt x="12" y="709"/>
                    </a:lnTo>
                    <a:lnTo>
                      <a:pt x="16" y="709"/>
                    </a:lnTo>
                    <a:lnTo>
                      <a:pt x="19" y="711"/>
                    </a:lnTo>
                    <a:lnTo>
                      <a:pt x="25" y="713"/>
                    </a:lnTo>
                    <a:lnTo>
                      <a:pt x="35" y="714"/>
                    </a:lnTo>
                    <a:lnTo>
                      <a:pt x="48" y="716"/>
                    </a:lnTo>
                    <a:lnTo>
                      <a:pt x="61" y="718"/>
                    </a:lnTo>
                    <a:lnTo>
                      <a:pt x="76" y="720"/>
                    </a:lnTo>
                    <a:lnTo>
                      <a:pt x="93" y="724"/>
                    </a:lnTo>
                    <a:lnTo>
                      <a:pt x="110" y="726"/>
                    </a:lnTo>
                    <a:lnTo>
                      <a:pt x="129" y="726"/>
                    </a:lnTo>
                    <a:lnTo>
                      <a:pt x="150" y="728"/>
                    </a:lnTo>
                    <a:lnTo>
                      <a:pt x="171" y="730"/>
                    </a:lnTo>
                    <a:lnTo>
                      <a:pt x="192" y="731"/>
                    </a:lnTo>
                    <a:lnTo>
                      <a:pt x="213" y="733"/>
                    </a:lnTo>
                    <a:lnTo>
                      <a:pt x="258" y="737"/>
                    </a:lnTo>
                    <a:lnTo>
                      <a:pt x="304" y="739"/>
                    </a:lnTo>
                    <a:lnTo>
                      <a:pt x="349" y="743"/>
                    </a:lnTo>
                    <a:lnTo>
                      <a:pt x="370" y="745"/>
                    </a:lnTo>
                    <a:lnTo>
                      <a:pt x="391" y="747"/>
                    </a:lnTo>
                    <a:lnTo>
                      <a:pt x="414" y="749"/>
                    </a:lnTo>
                    <a:lnTo>
                      <a:pt x="432" y="750"/>
                    </a:lnTo>
                    <a:lnTo>
                      <a:pt x="451" y="754"/>
                    </a:lnTo>
                    <a:lnTo>
                      <a:pt x="470" y="756"/>
                    </a:lnTo>
                    <a:lnTo>
                      <a:pt x="487" y="758"/>
                    </a:lnTo>
                    <a:lnTo>
                      <a:pt x="504" y="762"/>
                    </a:lnTo>
                    <a:lnTo>
                      <a:pt x="518" y="764"/>
                    </a:lnTo>
                    <a:lnTo>
                      <a:pt x="531" y="767"/>
                    </a:lnTo>
                    <a:lnTo>
                      <a:pt x="542" y="771"/>
                    </a:lnTo>
                    <a:lnTo>
                      <a:pt x="552" y="775"/>
                    </a:lnTo>
                    <a:lnTo>
                      <a:pt x="559" y="783"/>
                    </a:lnTo>
                    <a:lnTo>
                      <a:pt x="565" y="790"/>
                    </a:lnTo>
                    <a:lnTo>
                      <a:pt x="569" y="798"/>
                    </a:lnTo>
                    <a:lnTo>
                      <a:pt x="573" y="805"/>
                    </a:lnTo>
                    <a:lnTo>
                      <a:pt x="576" y="813"/>
                    </a:lnTo>
                    <a:lnTo>
                      <a:pt x="578" y="821"/>
                    </a:lnTo>
                    <a:lnTo>
                      <a:pt x="580" y="826"/>
                    </a:lnTo>
                    <a:lnTo>
                      <a:pt x="582" y="834"/>
                    </a:lnTo>
                    <a:lnTo>
                      <a:pt x="582" y="841"/>
                    </a:lnTo>
                    <a:lnTo>
                      <a:pt x="582" y="849"/>
                    </a:lnTo>
                    <a:lnTo>
                      <a:pt x="580" y="862"/>
                    </a:lnTo>
                    <a:lnTo>
                      <a:pt x="578" y="877"/>
                    </a:lnTo>
                    <a:lnTo>
                      <a:pt x="575" y="889"/>
                    </a:lnTo>
                    <a:lnTo>
                      <a:pt x="571" y="900"/>
                    </a:lnTo>
                    <a:lnTo>
                      <a:pt x="567" y="911"/>
                    </a:lnTo>
                    <a:lnTo>
                      <a:pt x="563" y="921"/>
                    </a:lnTo>
                    <a:lnTo>
                      <a:pt x="561" y="929"/>
                    </a:lnTo>
                    <a:lnTo>
                      <a:pt x="559" y="936"/>
                    </a:lnTo>
                    <a:lnTo>
                      <a:pt x="559" y="938"/>
                    </a:lnTo>
                    <a:lnTo>
                      <a:pt x="559" y="940"/>
                    </a:lnTo>
                    <a:lnTo>
                      <a:pt x="561" y="942"/>
                    </a:lnTo>
                    <a:lnTo>
                      <a:pt x="563" y="944"/>
                    </a:lnTo>
                    <a:lnTo>
                      <a:pt x="565" y="944"/>
                    </a:lnTo>
                    <a:lnTo>
                      <a:pt x="567" y="944"/>
                    </a:lnTo>
                    <a:lnTo>
                      <a:pt x="571" y="944"/>
                    </a:lnTo>
                    <a:lnTo>
                      <a:pt x="575" y="944"/>
                    </a:lnTo>
                    <a:lnTo>
                      <a:pt x="578" y="942"/>
                    </a:lnTo>
                    <a:lnTo>
                      <a:pt x="582" y="938"/>
                    </a:lnTo>
                    <a:lnTo>
                      <a:pt x="586" y="936"/>
                    </a:lnTo>
                    <a:lnTo>
                      <a:pt x="590" y="932"/>
                    </a:lnTo>
                    <a:lnTo>
                      <a:pt x="594" y="927"/>
                    </a:lnTo>
                    <a:lnTo>
                      <a:pt x="597" y="923"/>
                    </a:lnTo>
                    <a:lnTo>
                      <a:pt x="607" y="911"/>
                    </a:lnTo>
                    <a:lnTo>
                      <a:pt x="616" y="898"/>
                    </a:lnTo>
                    <a:lnTo>
                      <a:pt x="628" y="885"/>
                    </a:lnTo>
                    <a:lnTo>
                      <a:pt x="639" y="872"/>
                    </a:lnTo>
                    <a:lnTo>
                      <a:pt x="650" y="857"/>
                    </a:lnTo>
                    <a:lnTo>
                      <a:pt x="664" y="841"/>
                    </a:lnTo>
                    <a:lnTo>
                      <a:pt x="677" y="828"/>
                    </a:lnTo>
                    <a:lnTo>
                      <a:pt x="690" y="815"/>
                    </a:lnTo>
                    <a:lnTo>
                      <a:pt x="705" y="802"/>
                    </a:lnTo>
                    <a:lnTo>
                      <a:pt x="722" y="790"/>
                    </a:lnTo>
                    <a:lnTo>
                      <a:pt x="730" y="786"/>
                    </a:lnTo>
                    <a:lnTo>
                      <a:pt x="739" y="783"/>
                    </a:lnTo>
                    <a:lnTo>
                      <a:pt x="749" y="777"/>
                    </a:lnTo>
                    <a:lnTo>
                      <a:pt x="758" y="775"/>
                    </a:lnTo>
                    <a:lnTo>
                      <a:pt x="781" y="767"/>
                    </a:lnTo>
                    <a:lnTo>
                      <a:pt x="802" y="760"/>
                    </a:lnTo>
                    <a:lnTo>
                      <a:pt x="823" y="754"/>
                    </a:lnTo>
                    <a:lnTo>
                      <a:pt x="844" y="747"/>
                    </a:lnTo>
                    <a:lnTo>
                      <a:pt x="863" y="741"/>
                    </a:lnTo>
                    <a:lnTo>
                      <a:pt x="880" y="735"/>
                    </a:lnTo>
                    <a:lnTo>
                      <a:pt x="897" y="730"/>
                    </a:lnTo>
                    <a:lnTo>
                      <a:pt x="912" y="724"/>
                    </a:lnTo>
                    <a:lnTo>
                      <a:pt x="927" y="718"/>
                    </a:lnTo>
                    <a:lnTo>
                      <a:pt x="940" y="713"/>
                    </a:lnTo>
                    <a:lnTo>
                      <a:pt x="954" y="707"/>
                    </a:lnTo>
                    <a:lnTo>
                      <a:pt x="967" y="703"/>
                    </a:lnTo>
                    <a:lnTo>
                      <a:pt x="978" y="697"/>
                    </a:lnTo>
                    <a:lnTo>
                      <a:pt x="990" y="694"/>
                    </a:lnTo>
                    <a:lnTo>
                      <a:pt x="999" y="688"/>
                    </a:lnTo>
                    <a:lnTo>
                      <a:pt x="1009" y="684"/>
                    </a:lnTo>
                    <a:lnTo>
                      <a:pt x="1018" y="680"/>
                    </a:lnTo>
                    <a:lnTo>
                      <a:pt x="1027" y="676"/>
                    </a:lnTo>
                    <a:lnTo>
                      <a:pt x="1045" y="669"/>
                    </a:lnTo>
                    <a:lnTo>
                      <a:pt x="1060" y="661"/>
                    </a:lnTo>
                    <a:lnTo>
                      <a:pt x="1073" y="654"/>
                    </a:lnTo>
                    <a:lnTo>
                      <a:pt x="1086" y="648"/>
                    </a:lnTo>
                    <a:lnTo>
                      <a:pt x="1099" y="642"/>
                    </a:lnTo>
                    <a:lnTo>
                      <a:pt x="1115" y="637"/>
                    </a:lnTo>
                    <a:lnTo>
                      <a:pt x="1128" y="631"/>
                    </a:lnTo>
                    <a:lnTo>
                      <a:pt x="1120" y="48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56" name="Freeform 16"/>
              <p:cNvSpPr>
                <a:spLocks/>
              </p:cNvSpPr>
              <p:nvPr/>
            </p:nvSpPr>
            <p:spPr bwMode="auto">
              <a:xfrm>
                <a:off x="156" y="1656"/>
                <a:ext cx="1056" cy="676"/>
              </a:xfrm>
              <a:custGeom>
                <a:avLst/>
                <a:gdLst>
                  <a:gd name="T0" fmla="*/ 2311 w 1003"/>
                  <a:gd name="T1" fmla="*/ 0 h 676"/>
                  <a:gd name="T2" fmla="*/ 2311 w 1003"/>
                  <a:gd name="T3" fmla="*/ 14 h 676"/>
                  <a:gd name="T4" fmla="*/ 2371 w 1003"/>
                  <a:gd name="T5" fmla="*/ 44 h 676"/>
                  <a:gd name="T6" fmla="*/ 2425 w 1003"/>
                  <a:gd name="T7" fmla="*/ 103 h 676"/>
                  <a:gd name="T8" fmla="*/ 2433 w 1003"/>
                  <a:gd name="T9" fmla="*/ 150 h 676"/>
                  <a:gd name="T10" fmla="*/ 2376 w 1003"/>
                  <a:gd name="T11" fmla="*/ 198 h 676"/>
                  <a:gd name="T12" fmla="*/ 2217 w 1003"/>
                  <a:gd name="T13" fmla="*/ 236 h 676"/>
                  <a:gd name="T14" fmla="*/ 2114 w 1003"/>
                  <a:gd name="T15" fmla="*/ 250 h 676"/>
                  <a:gd name="T16" fmla="*/ 1955 w 1003"/>
                  <a:gd name="T17" fmla="*/ 252 h 676"/>
                  <a:gd name="T18" fmla="*/ 1753 w 1003"/>
                  <a:gd name="T19" fmla="*/ 233 h 676"/>
                  <a:gd name="T20" fmla="*/ 1516 w 1003"/>
                  <a:gd name="T21" fmla="*/ 193 h 676"/>
                  <a:gd name="T22" fmla="*/ 1263 w 1003"/>
                  <a:gd name="T23" fmla="*/ 145 h 676"/>
                  <a:gd name="T24" fmla="*/ 1083 w 1003"/>
                  <a:gd name="T25" fmla="*/ 129 h 676"/>
                  <a:gd name="T26" fmla="*/ 1177 w 1003"/>
                  <a:gd name="T27" fmla="*/ 173 h 676"/>
                  <a:gd name="T28" fmla="*/ 1360 w 1003"/>
                  <a:gd name="T29" fmla="*/ 231 h 676"/>
                  <a:gd name="T30" fmla="*/ 1438 w 1003"/>
                  <a:gd name="T31" fmla="*/ 273 h 676"/>
                  <a:gd name="T32" fmla="*/ 1432 w 1003"/>
                  <a:gd name="T33" fmla="*/ 300 h 676"/>
                  <a:gd name="T34" fmla="*/ 1355 w 1003"/>
                  <a:gd name="T35" fmla="*/ 315 h 676"/>
                  <a:gd name="T36" fmla="*/ 1227 w 1003"/>
                  <a:gd name="T37" fmla="*/ 320 h 676"/>
                  <a:gd name="T38" fmla="*/ 864 w 1003"/>
                  <a:gd name="T39" fmla="*/ 309 h 676"/>
                  <a:gd name="T40" fmla="*/ 507 w 1003"/>
                  <a:gd name="T41" fmla="*/ 285 h 676"/>
                  <a:gd name="T42" fmla="*/ 302 w 1003"/>
                  <a:gd name="T43" fmla="*/ 267 h 676"/>
                  <a:gd name="T44" fmla="*/ 213 w 1003"/>
                  <a:gd name="T45" fmla="*/ 259 h 676"/>
                  <a:gd name="T46" fmla="*/ 190 w 1003"/>
                  <a:gd name="T47" fmla="*/ 262 h 676"/>
                  <a:gd name="T48" fmla="*/ 287 w 1003"/>
                  <a:gd name="T49" fmla="*/ 282 h 676"/>
                  <a:gd name="T50" fmla="*/ 461 w 1003"/>
                  <a:gd name="T51" fmla="*/ 303 h 676"/>
                  <a:gd name="T52" fmla="*/ 821 w 1003"/>
                  <a:gd name="T53" fmla="*/ 337 h 676"/>
                  <a:gd name="T54" fmla="*/ 1004 w 1003"/>
                  <a:gd name="T55" fmla="*/ 362 h 676"/>
                  <a:gd name="T56" fmla="*/ 1111 w 1003"/>
                  <a:gd name="T57" fmla="*/ 392 h 676"/>
                  <a:gd name="T58" fmla="*/ 1083 w 1003"/>
                  <a:gd name="T59" fmla="*/ 428 h 676"/>
                  <a:gd name="T60" fmla="*/ 941 w 1003"/>
                  <a:gd name="T61" fmla="*/ 453 h 676"/>
                  <a:gd name="T62" fmla="*/ 693 w 1003"/>
                  <a:gd name="T63" fmla="*/ 471 h 676"/>
                  <a:gd name="T64" fmla="*/ 273 w 1003"/>
                  <a:gd name="T65" fmla="*/ 486 h 676"/>
                  <a:gd name="T66" fmla="*/ 83 w 1003"/>
                  <a:gd name="T67" fmla="*/ 493 h 676"/>
                  <a:gd name="T68" fmla="*/ 0 w 1003"/>
                  <a:gd name="T69" fmla="*/ 499 h 676"/>
                  <a:gd name="T70" fmla="*/ 2 w 1003"/>
                  <a:gd name="T71" fmla="*/ 503 h 676"/>
                  <a:gd name="T72" fmla="*/ 9 w 1003"/>
                  <a:gd name="T73" fmla="*/ 509 h 676"/>
                  <a:gd name="T74" fmla="*/ 261 w 1003"/>
                  <a:gd name="T75" fmla="*/ 516 h 676"/>
                  <a:gd name="T76" fmla="*/ 596 w 1003"/>
                  <a:gd name="T77" fmla="*/ 523 h 676"/>
                  <a:gd name="T78" fmla="*/ 1232 w 1003"/>
                  <a:gd name="T79" fmla="*/ 532 h 676"/>
                  <a:gd name="T80" fmla="*/ 1594 w 1003"/>
                  <a:gd name="T81" fmla="*/ 540 h 676"/>
                  <a:gd name="T82" fmla="*/ 1870 w 1003"/>
                  <a:gd name="T83" fmla="*/ 549 h 676"/>
                  <a:gd name="T84" fmla="*/ 2008 w 1003"/>
                  <a:gd name="T85" fmla="*/ 571 h 676"/>
                  <a:gd name="T86" fmla="*/ 2054 w 1003"/>
                  <a:gd name="T87" fmla="*/ 597 h 676"/>
                  <a:gd name="T88" fmla="*/ 2036 w 1003"/>
                  <a:gd name="T89" fmla="*/ 637 h 676"/>
                  <a:gd name="T90" fmla="*/ 1969 w 1003"/>
                  <a:gd name="T91" fmla="*/ 670 h 676"/>
                  <a:gd name="T92" fmla="*/ 1996 w 1003"/>
                  <a:gd name="T93" fmla="*/ 676 h 676"/>
                  <a:gd name="T94" fmla="*/ 2054 w 1003"/>
                  <a:gd name="T95" fmla="*/ 672 h 676"/>
                  <a:gd name="T96" fmla="*/ 2155 w 1003"/>
                  <a:gd name="T97" fmla="*/ 652 h 676"/>
                  <a:gd name="T98" fmla="*/ 2334 w 1003"/>
                  <a:gd name="T99" fmla="*/ 602 h 676"/>
                  <a:gd name="T100" fmla="*/ 2579 w 1003"/>
                  <a:gd name="T101" fmla="*/ 563 h 67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003"/>
                  <a:gd name="T154" fmla="*/ 0 h 676"/>
                  <a:gd name="T155" fmla="*/ 1003 w 1003"/>
                  <a:gd name="T156" fmla="*/ 676 h 67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003" h="676">
                    <a:moveTo>
                      <a:pt x="998" y="350"/>
                    </a:moveTo>
                    <a:lnTo>
                      <a:pt x="586" y="317"/>
                    </a:lnTo>
                    <a:lnTo>
                      <a:pt x="415" y="226"/>
                    </a:lnTo>
                    <a:lnTo>
                      <a:pt x="330" y="0"/>
                    </a:lnTo>
                    <a:lnTo>
                      <a:pt x="328" y="0"/>
                    </a:lnTo>
                    <a:lnTo>
                      <a:pt x="327" y="1"/>
                    </a:lnTo>
                    <a:lnTo>
                      <a:pt x="327" y="4"/>
                    </a:lnTo>
                    <a:lnTo>
                      <a:pt x="327" y="6"/>
                    </a:lnTo>
                    <a:lnTo>
                      <a:pt x="327" y="9"/>
                    </a:lnTo>
                    <a:lnTo>
                      <a:pt x="328" y="14"/>
                    </a:lnTo>
                    <a:lnTo>
                      <a:pt x="329" y="19"/>
                    </a:lnTo>
                    <a:lnTo>
                      <a:pt x="330" y="24"/>
                    </a:lnTo>
                    <a:lnTo>
                      <a:pt x="331" y="30"/>
                    </a:lnTo>
                    <a:lnTo>
                      <a:pt x="333" y="37"/>
                    </a:lnTo>
                    <a:lnTo>
                      <a:pt x="334" y="44"/>
                    </a:lnTo>
                    <a:lnTo>
                      <a:pt x="336" y="52"/>
                    </a:lnTo>
                    <a:lnTo>
                      <a:pt x="338" y="59"/>
                    </a:lnTo>
                    <a:lnTo>
                      <a:pt x="339" y="68"/>
                    </a:lnTo>
                    <a:lnTo>
                      <a:pt x="341" y="84"/>
                    </a:lnTo>
                    <a:lnTo>
                      <a:pt x="344" y="103"/>
                    </a:lnTo>
                    <a:lnTo>
                      <a:pt x="344" y="112"/>
                    </a:lnTo>
                    <a:lnTo>
                      <a:pt x="345" y="122"/>
                    </a:lnTo>
                    <a:lnTo>
                      <a:pt x="345" y="132"/>
                    </a:lnTo>
                    <a:lnTo>
                      <a:pt x="345" y="141"/>
                    </a:lnTo>
                    <a:lnTo>
                      <a:pt x="345" y="150"/>
                    </a:lnTo>
                    <a:lnTo>
                      <a:pt x="344" y="160"/>
                    </a:lnTo>
                    <a:lnTo>
                      <a:pt x="342" y="170"/>
                    </a:lnTo>
                    <a:lnTo>
                      <a:pt x="341" y="179"/>
                    </a:lnTo>
                    <a:lnTo>
                      <a:pt x="339" y="188"/>
                    </a:lnTo>
                    <a:lnTo>
                      <a:pt x="335" y="198"/>
                    </a:lnTo>
                    <a:lnTo>
                      <a:pt x="332" y="208"/>
                    </a:lnTo>
                    <a:lnTo>
                      <a:pt x="327" y="216"/>
                    </a:lnTo>
                    <a:lnTo>
                      <a:pt x="323" y="224"/>
                    </a:lnTo>
                    <a:lnTo>
                      <a:pt x="317" y="232"/>
                    </a:lnTo>
                    <a:lnTo>
                      <a:pt x="314" y="236"/>
                    </a:lnTo>
                    <a:lnTo>
                      <a:pt x="310" y="240"/>
                    </a:lnTo>
                    <a:lnTo>
                      <a:pt x="307" y="243"/>
                    </a:lnTo>
                    <a:lnTo>
                      <a:pt x="305" y="246"/>
                    </a:lnTo>
                    <a:lnTo>
                      <a:pt x="302" y="247"/>
                    </a:lnTo>
                    <a:lnTo>
                      <a:pt x="299" y="250"/>
                    </a:lnTo>
                    <a:lnTo>
                      <a:pt x="295" y="251"/>
                    </a:lnTo>
                    <a:lnTo>
                      <a:pt x="292" y="252"/>
                    </a:lnTo>
                    <a:lnTo>
                      <a:pt x="287" y="254"/>
                    </a:lnTo>
                    <a:lnTo>
                      <a:pt x="281" y="254"/>
                    </a:lnTo>
                    <a:lnTo>
                      <a:pt x="276" y="252"/>
                    </a:lnTo>
                    <a:lnTo>
                      <a:pt x="270" y="250"/>
                    </a:lnTo>
                    <a:lnTo>
                      <a:pt x="264" y="247"/>
                    </a:lnTo>
                    <a:lnTo>
                      <a:pt x="259" y="243"/>
                    </a:lnTo>
                    <a:lnTo>
                      <a:pt x="253" y="238"/>
                    </a:lnTo>
                    <a:lnTo>
                      <a:pt x="247" y="233"/>
                    </a:lnTo>
                    <a:lnTo>
                      <a:pt x="242" y="228"/>
                    </a:lnTo>
                    <a:lnTo>
                      <a:pt x="237" y="221"/>
                    </a:lnTo>
                    <a:lnTo>
                      <a:pt x="231" y="214"/>
                    </a:lnTo>
                    <a:lnTo>
                      <a:pt x="225" y="208"/>
                    </a:lnTo>
                    <a:lnTo>
                      <a:pt x="215" y="193"/>
                    </a:lnTo>
                    <a:lnTo>
                      <a:pt x="205" y="178"/>
                    </a:lnTo>
                    <a:lnTo>
                      <a:pt x="194" y="164"/>
                    </a:lnTo>
                    <a:lnTo>
                      <a:pt x="189" y="158"/>
                    </a:lnTo>
                    <a:lnTo>
                      <a:pt x="184" y="152"/>
                    </a:lnTo>
                    <a:lnTo>
                      <a:pt x="179" y="145"/>
                    </a:lnTo>
                    <a:lnTo>
                      <a:pt x="173" y="141"/>
                    </a:lnTo>
                    <a:lnTo>
                      <a:pt x="169" y="135"/>
                    </a:lnTo>
                    <a:lnTo>
                      <a:pt x="164" y="133"/>
                    </a:lnTo>
                    <a:lnTo>
                      <a:pt x="158" y="130"/>
                    </a:lnTo>
                    <a:lnTo>
                      <a:pt x="153" y="129"/>
                    </a:lnTo>
                    <a:lnTo>
                      <a:pt x="149" y="127"/>
                    </a:lnTo>
                    <a:lnTo>
                      <a:pt x="143" y="129"/>
                    </a:lnTo>
                    <a:lnTo>
                      <a:pt x="152" y="144"/>
                    </a:lnTo>
                    <a:lnTo>
                      <a:pt x="159" y="159"/>
                    </a:lnTo>
                    <a:lnTo>
                      <a:pt x="167" y="173"/>
                    </a:lnTo>
                    <a:lnTo>
                      <a:pt x="172" y="185"/>
                    </a:lnTo>
                    <a:lnTo>
                      <a:pt x="178" y="198"/>
                    </a:lnTo>
                    <a:lnTo>
                      <a:pt x="184" y="209"/>
                    </a:lnTo>
                    <a:lnTo>
                      <a:pt x="188" y="220"/>
                    </a:lnTo>
                    <a:lnTo>
                      <a:pt x="192" y="231"/>
                    </a:lnTo>
                    <a:lnTo>
                      <a:pt x="195" y="240"/>
                    </a:lnTo>
                    <a:lnTo>
                      <a:pt x="198" y="248"/>
                    </a:lnTo>
                    <a:lnTo>
                      <a:pt x="200" y="258"/>
                    </a:lnTo>
                    <a:lnTo>
                      <a:pt x="202" y="264"/>
                    </a:lnTo>
                    <a:lnTo>
                      <a:pt x="203" y="273"/>
                    </a:lnTo>
                    <a:lnTo>
                      <a:pt x="204" y="278"/>
                    </a:lnTo>
                    <a:lnTo>
                      <a:pt x="204" y="285"/>
                    </a:lnTo>
                    <a:lnTo>
                      <a:pt x="204" y="290"/>
                    </a:lnTo>
                    <a:lnTo>
                      <a:pt x="203" y="296"/>
                    </a:lnTo>
                    <a:lnTo>
                      <a:pt x="202" y="300"/>
                    </a:lnTo>
                    <a:lnTo>
                      <a:pt x="201" y="304"/>
                    </a:lnTo>
                    <a:lnTo>
                      <a:pt x="199" y="306"/>
                    </a:lnTo>
                    <a:lnTo>
                      <a:pt x="197" y="311"/>
                    </a:lnTo>
                    <a:lnTo>
                      <a:pt x="194" y="314"/>
                    </a:lnTo>
                    <a:lnTo>
                      <a:pt x="191" y="315"/>
                    </a:lnTo>
                    <a:lnTo>
                      <a:pt x="189" y="317"/>
                    </a:lnTo>
                    <a:lnTo>
                      <a:pt x="185" y="319"/>
                    </a:lnTo>
                    <a:lnTo>
                      <a:pt x="181" y="319"/>
                    </a:lnTo>
                    <a:lnTo>
                      <a:pt x="177" y="320"/>
                    </a:lnTo>
                    <a:lnTo>
                      <a:pt x="173" y="320"/>
                    </a:lnTo>
                    <a:lnTo>
                      <a:pt x="165" y="320"/>
                    </a:lnTo>
                    <a:lnTo>
                      <a:pt x="155" y="319"/>
                    </a:lnTo>
                    <a:lnTo>
                      <a:pt x="145" y="317"/>
                    </a:lnTo>
                    <a:lnTo>
                      <a:pt x="135" y="314"/>
                    </a:lnTo>
                    <a:lnTo>
                      <a:pt x="123" y="309"/>
                    </a:lnTo>
                    <a:lnTo>
                      <a:pt x="113" y="305"/>
                    </a:lnTo>
                    <a:lnTo>
                      <a:pt x="102" y="300"/>
                    </a:lnTo>
                    <a:lnTo>
                      <a:pt x="91" y="294"/>
                    </a:lnTo>
                    <a:lnTo>
                      <a:pt x="81" y="290"/>
                    </a:lnTo>
                    <a:lnTo>
                      <a:pt x="71" y="285"/>
                    </a:lnTo>
                    <a:lnTo>
                      <a:pt x="62" y="279"/>
                    </a:lnTo>
                    <a:lnTo>
                      <a:pt x="53" y="274"/>
                    </a:lnTo>
                    <a:lnTo>
                      <a:pt x="49" y="271"/>
                    </a:lnTo>
                    <a:lnTo>
                      <a:pt x="46" y="270"/>
                    </a:lnTo>
                    <a:lnTo>
                      <a:pt x="43" y="267"/>
                    </a:lnTo>
                    <a:lnTo>
                      <a:pt x="40" y="266"/>
                    </a:lnTo>
                    <a:lnTo>
                      <a:pt x="37" y="264"/>
                    </a:lnTo>
                    <a:lnTo>
                      <a:pt x="34" y="262"/>
                    </a:lnTo>
                    <a:lnTo>
                      <a:pt x="32" y="261"/>
                    </a:lnTo>
                    <a:lnTo>
                      <a:pt x="30" y="259"/>
                    </a:lnTo>
                    <a:lnTo>
                      <a:pt x="28" y="259"/>
                    </a:lnTo>
                    <a:lnTo>
                      <a:pt x="27" y="258"/>
                    </a:lnTo>
                    <a:lnTo>
                      <a:pt x="27" y="262"/>
                    </a:lnTo>
                    <a:lnTo>
                      <a:pt x="28" y="266"/>
                    </a:lnTo>
                    <a:lnTo>
                      <a:pt x="31" y="270"/>
                    </a:lnTo>
                    <a:lnTo>
                      <a:pt x="34" y="274"/>
                    </a:lnTo>
                    <a:lnTo>
                      <a:pt x="37" y="278"/>
                    </a:lnTo>
                    <a:lnTo>
                      <a:pt x="41" y="282"/>
                    </a:lnTo>
                    <a:lnTo>
                      <a:pt x="45" y="286"/>
                    </a:lnTo>
                    <a:lnTo>
                      <a:pt x="50" y="290"/>
                    </a:lnTo>
                    <a:lnTo>
                      <a:pt x="55" y="294"/>
                    </a:lnTo>
                    <a:lnTo>
                      <a:pt x="61" y="299"/>
                    </a:lnTo>
                    <a:lnTo>
                      <a:pt x="66" y="303"/>
                    </a:lnTo>
                    <a:lnTo>
                      <a:pt x="73" y="306"/>
                    </a:lnTo>
                    <a:lnTo>
                      <a:pt x="85" y="315"/>
                    </a:lnTo>
                    <a:lnTo>
                      <a:pt x="98" y="323"/>
                    </a:lnTo>
                    <a:lnTo>
                      <a:pt x="110" y="332"/>
                    </a:lnTo>
                    <a:lnTo>
                      <a:pt x="117" y="337"/>
                    </a:lnTo>
                    <a:lnTo>
                      <a:pt x="122" y="342"/>
                    </a:lnTo>
                    <a:lnTo>
                      <a:pt x="128" y="346"/>
                    </a:lnTo>
                    <a:lnTo>
                      <a:pt x="133" y="352"/>
                    </a:lnTo>
                    <a:lnTo>
                      <a:pt x="138" y="357"/>
                    </a:lnTo>
                    <a:lnTo>
                      <a:pt x="142" y="362"/>
                    </a:lnTo>
                    <a:lnTo>
                      <a:pt x="147" y="368"/>
                    </a:lnTo>
                    <a:lnTo>
                      <a:pt x="151" y="373"/>
                    </a:lnTo>
                    <a:lnTo>
                      <a:pt x="153" y="380"/>
                    </a:lnTo>
                    <a:lnTo>
                      <a:pt x="155" y="385"/>
                    </a:lnTo>
                    <a:lnTo>
                      <a:pt x="157" y="392"/>
                    </a:lnTo>
                    <a:lnTo>
                      <a:pt x="158" y="399"/>
                    </a:lnTo>
                    <a:lnTo>
                      <a:pt x="158" y="406"/>
                    </a:lnTo>
                    <a:lnTo>
                      <a:pt x="157" y="414"/>
                    </a:lnTo>
                    <a:lnTo>
                      <a:pt x="156" y="420"/>
                    </a:lnTo>
                    <a:lnTo>
                      <a:pt x="153" y="428"/>
                    </a:lnTo>
                    <a:lnTo>
                      <a:pt x="151" y="433"/>
                    </a:lnTo>
                    <a:lnTo>
                      <a:pt x="147" y="440"/>
                    </a:lnTo>
                    <a:lnTo>
                      <a:pt x="142" y="444"/>
                    </a:lnTo>
                    <a:lnTo>
                      <a:pt x="136" y="449"/>
                    </a:lnTo>
                    <a:lnTo>
                      <a:pt x="132" y="453"/>
                    </a:lnTo>
                    <a:lnTo>
                      <a:pt x="125" y="458"/>
                    </a:lnTo>
                    <a:lnTo>
                      <a:pt x="118" y="461"/>
                    </a:lnTo>
                    <a:lnTo>
                      <a:pt x="112" y="464"/>
                    </a:lnTo>
                    <a:lnTo>
                      <a:pt x="105" y="468"/>
                    </a:lnTo>
                    <a:lnTo>
                      <a:pt x="98" y="471"/>
                    </a:lnTo>
                    <a:lnTo>
                      <a:pt x="82" y="475"/>
                    </a:lnTo>
                    <a:lnTo>
                      <a:pt x="67" y="479"/>
                    </a:lnTo>
                    <a:lnTo>
                      <a:pt x="53" y="483"/>
                    </a:lnTo>
                    <a:lnTo>
                      <a:pt x="46" y="484"/>
                    </a:lnTo>
                    <a:lnTo>
                      <a:pt x="39" y="486"/>
                    </a:lnTo>
                    <a:lnTo>
                      <a:pt x="33" y="487"/>
                    </a:lnTo>
                    <a:lnTo>
                      <a:pt x="27" y="488"/>
                    </a:lnTo>
                    <a:lnTo>
                      <a:pt x="21" y="490"/>
                    </a:lnTo>
                    <a:lnTo>
                      <a:pt x="16" y="491"/>
                    </a:lnTo>
                    <a:lnTo>
                      <a:pt x="11" y="493"/>
                    </a:lnTo>
                    <a:lnTo>
                      <a:pt x="8" y="494"/>
                    </a:lnTo>
                    <a:lnTo>
                      <a:pt x="5" y="496"/>
                    </a:lnTo>
                    <a:lnTo>
                      <a:pt x="3" y="497"/>
                    </a:lnTo>
                    <a:lnTo>
                      <a:pt x="1" y="498"/>
                    </a:lnTo>
                    <a:lnTo>
                      <a:pt x="0" y="499"/>
                    </a:lnTo>
                    <a:lnTo>
                      <a:pt x="0" y="501"/>
                    </a:lnTo>
                    <a:lnTo>
                      <a:pt x="1" y="502"/>
                    </a:lnTo>
                    <a:lnTo>
                      <a:pt x="2" y="503"/>
                    </a:lnTo>
                    <a:lnTo>
                      <a:pt x="3" y="505"/>
                    </a:lnTo>
                    <a:lnTo>
                      <a:pt x="4" y="506"/>
                    </a:lnTo>
                    <a:lnTo>
                      <a:pt x="6" y="508"/>
                    </a:lnTo>
                    <a:lnTo>
                      <a:pt x="8" y="508"/>
                    </a:lnTo>
                    <a:lnTo>
                      <a:pt x="9" y="509"/>
                    </a:lnTo>
                    <a:lnTo>
                      <a:pt x="12" y="511"/>
                    </a:lnTo>
                    <a:lnTo>
                      <a:pt x="17" y="511"/>
                    </a:lnTo>
                    <a:lnTo>
                      <a:pt x="24" y="513"/>
                    </a:lnTo>
                    <a:lnTo>
                      <a:pt x="30" y="514"/>
                    </a:lnTo>
                    <a:lnTo>
                      <a:pt x="38" y="516"/>
                    </a:lnTo>
                    <a:lnTo>
                      <a:pt x="46" y="518"/>
                    </a:lnTo>
                    <a:lnTo>
                      <a:pt x="55" y="520"/>
                    </a:lnTo>
                    <a:lnTo>
                      <a:pt x="64" y="520"/>
                    </a:lnTo>
                    <a:lnTo>
                      <a:pt x="75" y="521"/>
                    </a:lnTo>
                    <a:lnTo>
                      <a:pt x="85" y="523"/>
                    </a:lnTo>
                    <a:lnTo>
                      <a:pt x="96" y="523"/>
                    </a:lnTo>
                    <a:lnTo>
                      <a:pt x="106" y="525"/>
                    </a:lnTo>
                    <a:lnTo>
                      <a:pt x="129" y="528"/>
                    </a:lnTo>
                    <a:lnTo>
                      <a:pt x="152" y="529"/>
                    </a:lnTo>
                    <a:lnTo>
                      <a:pt x="174" y="532"/>
                    </a:lnTo>
                    <a:lnTo>
                      <a:pt x="185" y="533"/>
                    </a:lnTo>
                    <a:lnTo>
                      <a:pt x="195" y="535"/>
                    </a:lnTo>
                    <a:lnTo>
                      <a:pt x="207" y="536"/>
                    </a:lnTo>
                    <a:lnTo>
                      <a:pt x="216" y="537"/>
                    </a:lnTo>
                    <a:lnTo>
                      <a:pt x="225" y="540"/>
                    </a:lnTo>
                    <a:lnTo>
                      <a:pt x="235" y="541"/>
                    </a:lnTo>
                    <a:lnTo>
                      <a:pt x="243" y="543"/>
                    </a:lnTo>
                    <a:lnTo>
                      <a:pt x="252" y="546"/>
                    </a:lnTo>
                    <a:lnTo>
                      <a:pt x="259" y="547"/>
                    </a:lnTo>
                    <a:lnTo>
                      <a:pt x="265" y="549"/>
                    </a:lnTo>
                    <a:lnTo>
                      <a:pt x="271" y="552"/>
                    </a:lnTo>
                    <a:lnTo>
                      <a:pt x="276" y="555"/>
                    </a:lnTo>
                    <a:lnTo>
                      <a:pt x="279" y="561"/>
                    </a:lnTo>
                    <a:lnTo>
                      <a:pt x="282" y="566"/>
                    </a:lnTo>
                    <a:lnTo>
                      <a:pt x="284" y="571"/>
                    </a:lnTo>
                    <a:lnTo>
                      <a:pt x="286" y="576"/>
                    </a:lnTo>
                    <a:lnTo>
                      <a:pt x="287" y="582"/>
                    </a:lnTo>
                    <a:lnTo>
                      <a:pt x="288" y="588"/>
                    </a:lnTo>
                    <a:lnTo>
                      <a:pt x="289" y="592"/>
                    </a:lnTo>
                    <a:lnTo>
                      <a:pt x="290" y="597"/>
                    </a:lnTo>
                    <a:lnTo>
                      <a:pt x="290" y="602"/>
                    </a:lnTo>
                    <a:lnTo>
                      <a:pt x="290" y="608"/>
                    </a:lnTo>
                    <a:lnTo>
                      <a:pt x="289" y="617"/>
                    </a:lnTo>
                    <a:lnTo>
                      <a:pt x="288" y="628"/>
                    </a:lnTo>
                    <a:lnTo>
                      <a:pt x="287" y="637"/>
                    </a:lnTo>
                    <a:lnTo>
                      <a:pt x="285" y="644"/>
                    </a:lnTo>
                    <a:lnTo>
                      <a:pt x="283" y="652"/>
                    </a:lnTo>
                    <a:lnTo>
                      <a:pt x="281" y="660"/>
                    </a:lnTo>
                    <a:lnTo>
                      <a:pt x="280" y="665"/>
                    </a:lnTo>
                    <a:lnTo>
                      <a:pt x="279" y="670"/>
                    </a:lnTo>
                    <a:lnTo>
                      <a:pt x="279" y="672"/>
                    </a:lnTo>
                    <a:lnTo>
                      <a:pt x="279" y="673"/>
                    </a:lnTo>
                    <a:lnTo>
                      <a:pt x="280" y="675"/>
                    </a:lnTo>
                    <a:lnTo>
                      <a:pt x="281" y="676"/>
                    </a:lnTo>
                    <a:lnTo>
                      <a:pt x="282" y="676"/>
                    </a:lnTo>
                    <a:lnTo>
                      <a:pt x="283" y="676"/>
                    </a:lnTo>
                    <a:lnTo>
                      <a:pt x="285" y="676"/>
                    </a:lnTo>
                    <a:lnTo>
                      <a:pt x="287" y="676"/>
                    </a:lnTo>
                    <a:lnTo>
                      <a:pt x="288" y="675"/>
                    </a:lnTo>
                    <a:lnTo>
                      <a:pt x="290" y="672"/>
                    </a:lnTo>
                    <a:lnTo>
                      <a:pt x="292" y="670"/>
                    </a:lnTo>
                    <a:lnTo>
                      <a:pt x="294" y="667"/>
                    </a:lnTo>
                    <a:lnTo>
                      <a:pt x="296" y="664"/>
                    </a:lnTo>
                    <a:lnTo>
                      <a:pt x="298" y="661"/>
                    </a:lnTo>
                    <a:lnTo>
                      <a:pt x="303" y="652"/>
                    </a:lnTo>
                    <a:lnTo>
                      <a:pt x="307" y="643"/>
                    </a:lnTo>
                    <a:lnTo>
                      <a:pt x="313" y="634"/>
                    </a:lnTo>
                    <a:lnTo>
                      <a:pt x="319" y="624"/>
                    </a:lnTo>
                    <a:lnTo>
                      <a:pt x="324" y="614"/>
                    </a:lnTo>
                    <a:lnTo>
                      <a:pt x="331" y="602"/>
                    </a:lnTo>
                    <a:lnTo>
                      <a:pt x="338" y="593"/>
                    </a:lnTo>
                    <a:lnTo>
                      <a:pt x="344" y="584"/>
                    </a:lnTo>
                    <a:lnTo>
                      <a:pt x="352" y="574"/>
                    </a:lnTo>
                    <a:lnTo>
                      <a:pt x="360" y="566"/>
                    </a:lnTo>
                    <a:lnTo>
                      <a:pt x="364" y="563"/>
                    </a:lnTo>
                    <a:lnTo>
                      <a:pt x="369" y="561"/>
                    </a:lnTo>
                    <a:lnTo>
                      <a:pt x="374" y="556"/>
                    </a:lnTo>
                    <a:lnTo>
                      <a:pt x="598" y="470"/>
                    </a:lnTo>
                    <a:lnTo>
                      <a:pt x="1003" y="442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57" name="Freeform 17"/>
              <p:cNvSpPr>
                <a:spLocks/>
              </p:cNvSpPr>
              <p:nvPr/>
            </p:nvSpPr>
            <p:spPr bwMode="auto">
              <a:xfrm>
                <a:off x="1917" y="1943"/>
                <a:ext cx="649" cy="216"/>
              </a:xfrm>
              <a:custGeom>
                <a:avLst/>
                <a:gdLst>
                  <a:gd name="T0" fmla="*/ 1 w 1233"/>
                  <a:gd name="T1" fmla="*/ 1 h 301"/>
                  <a:gd name="T2" fmla="*/ 1 w 1233"/>
                  <a:gd name="T3" fmla="*/ 1 h 301"/>
                  <a:gd name="T4" fmla="*/ 1 w 1233"/>
                  <a:gd name="T5" fmla="*/ 1 h 301"/>
                  <a:gd name="T6" fmla="*/ 1 w 1233"/>
                  <a:gd name="T7" fmla="*/ 1 h 301"/>
                  <a:gd name="T8" fmla="*/ 1 w 1233"/>
                  <a:gd name="T9" fmla="*/ 1 h 301"/>
                  <a:gd name="T10" fmla="*/ 1 w 1233"/>
                  <a:gd name="T11" fmla="*/ 1 h 301"/>
                  <a:gd name="T12" fmla="*/ 1 w 1233"/>
                  <a:gd name="T13" fmla="*/ 1 h 301"/>
                  <a:gd name="T14" fmla="*/ 0 w 1233"/>
                  <a:gd name="T15" fmla="*/ 1 h 301"/>
                  <a:gd name="T16" fmla="*/ 0 w 1233"/>
                  <a:gd name="T17" fmla="*/ 1 h 301"/>
                  <a:gd name="T18" fmla="*/ 1 w 1233"/>
                  <a:gd name="T19" fmla="*/ 1 h 301"/>
                  <a:gd name="T20" fmla="*/ 1 w 1233"/>
                  <a:gd name="T21" fmla="*/ 1 h 301"/>
                  <a:gd name="T22" fmla="*/ 1 w 1233"/>
                  <a:gd name="T23" fmla="*/ 1 h 301"/>
                  <a:gd name="T24" fmla="*/ 1 w 1233"/>
                  <a:gd name="T25" fmla="*/ 1 h 301"/>
                  <a:gd name="T26" fmla="*/ 1 w 1233"/>
                  <a:gd name="T27" fmla="*/ 1 h 301"/>
                  <a:gd name="T28" fmla="*/ 1 w 1233"/>
                  <a:gd name="T29" fmla="*/ 1 h 301"/>
                  <a:gd name="T30" fmla="*/ 1 w 1233"/>
                  <a:gd name="T31" fmla="*/ 1 h 301"/>
                  <a:gd name="T32" fmla="*/ 1 w 1233"/>
                  <a:gd name="T33" fmla="*/ 1 h 301"/>
                  <a:gd name="T34" fmla="*/ 1 w 1233"/>
                  <a:gd name="T35" fmla="*/ 1 h 301"/>
                  <a:gd name="T36" fmla="*/ 1 w 1233"/>
                  <a:gd name="T37" fmla="*/ 1 h 301"/>
                  <a:gd name="T38" fmla="*/ 1 w 1233"/>
                  <a:gd name="T39" fmla="*/ 1 h 301"/>
                  <a:gd name="T40" fmla="*/ 1 w 1233"/>
                  <a:gd name="T41" fmla="*/ 1 h 301"/>
                  <a:gd name="T42" fmla="*/ 1 w 1233"/>
                  <a:gd name="T43" fmla="*/ 1 h 301"/>
                  <a:gd name="T44" fmla="*/ 1 w 1233"/>
                  <a:gd name="T45" fmla="*/ 1 h 301"/>
                  <a:gd name="T46" fmla="*/ 1 w 1233"/>
                  <a:gd name="T47" fmla="*/ 1 h 301"/>
                  <a:gd name="T48" fmla="*/ 1 w 1233"/>
                  <a:gd name="T49" fmla="*/ 1 h 301"/>
                  <a:gd name="T50" fmla="*/ 1 w 1233"/>
                  <a:gd name="T51" fmla="*/ 1 h 301"/>
                  <a:gd name="T52" fmla="*/ 1 w 1233"/>
                  <a:gd name="T53" fmla="*/ 1 h 301"/>
                  <a:gd name="T54" fmla="*/ 1 w 1233"/>
                  <a:gd name="T55" fmla="*/ 1 h 301"/>
                  <a:gd name="T56" fmla="*/ 1 w 1233"/>
                  <a:gd name="T57" fmla="*/ 1 h 301"/>
                  <a:gd name="T58" fmla="*/ 1 w 1233"/>
                  <a:gd name="T59" fmla="*/ 1 h 301"/>
                  <a:gd name="T60" fmla="*/ 1 w 1233"/>
                  <a:gd name="T61" fmla="*/ 1 h 301"/>
                  <a:gd name="T62" fmla="*/ 1 w 1233"/>
                  <a:gd name="T63" fmla="*/ 1 h 301"/>
                  <a:gd name="T64" fmla="*/ 1 w 1233"/>
                  <a:gd name="T65" fmla="*/ 1 h 301"/>
                  <a:gd name="T66" fmla="*/ 1 w 1233"/>
                  <a:gd name="T67" fmla="*/ 0 h 30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233"/>
                  <a:gd name="T103" fmla="*/ 0 h 301"/>
                  <a:gd name="T104" fmla="*/ 1233 w 1233"/>
                  <a:gd name="T105" fmla="*/ 301 h 30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233" h="301">
                    <a:moveTo>
                      <a:pt x="129" y="0"/>
                    </a:moveTo>
                    <a:lnTo>
                      <a:pt x="116" y="2"/>
                    </a:lnTo>
                    <a:lnTo>
                      <a:pt x="102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66" y="15"/>
                    </a:lnTo>
                    <a:lnTo>
                      <a:pt x="57" y="23"/>
                    </a:lnTo>
                    <a:lnTo>
                      <a:pt x="45" y="30"/>
                    </a:lnTo>
                    <a:lnTo>
                      <a:pt x="36" y="38"/>
                    </a:lnTo>
                    <a:lnTo>
                      <a:pt x="28" y="47"/>
                    </a:lnTo>
                    <a:lnTo>
                      <a:pt x="21" y="57"/>
                    </a:lnTo>
                    <a:lnTo>
                      <a:pt x="15" y="68"/>
                    </a:lnTo>
                    <a:lnTo>
                      <a:pt x="9" y="79"/>
                    </a:lnTo>
                    <a:lnTo>
                      <a:pt x="6" y="91"/>
                    </a:lnTo>
                    <a:lnTo>
                      <a:pt x="2" y="104"/>
                    </a:lnTo>
                    <a:lnTo>
                      <a:pt x="0" y="115"/>
                    </a:lnTo>
                    <a:lnTo>
                      <a:pt x="0" y="129"/>
                    </a:lnTo>
                    <a:lnTo>
                      <a:pt x="0" y="172"/>
                    </a:lnTo>
                    <a:lnTo>
                      <a:pt x="0" y="186"/>
                    </a:lnTo>
                    <a:lnTo>
                      <a:pt x="2" y="197"/>
                    </a:lnTo>
                    <a:lnTo>
                      <a:pt x="6" y="210"/>
                    </a:lnTo>
                    <a:lnTo>
                      <a:pt x="9" y="222"/>
                    </a:lnTo>
                    <a:lnTo>
                      <a:pt x="15" y="233"/>
                    </a:lnTo>
                    <a:lnTo>
                      <a:pt x="21" y="244"/>
                    </a:lnTo>
                    <a:lnTo>
                      <a:pt x="28" y="254"/>
                    </a:lnTo>
                    <a:lnTo>
                      <a:pt x="36" y="263"/>
                    </a:lnTo>
                    <a:lnTo>
                      <a:pt x="45" y="271"/>
                    </a:lnTo>
                    <a:lnTo>
                      <a:pt x="57" y="278"/>
                    </a:lnTo>
                    <a:lnTo>
                      <a:pt x="66" y="284"/>
                    </a:lnTo>
                    <a:lnTo>
                      <a:pt x="78" y="290"/>
                    </a:lnTo>
                    <a:lnTo>
                      <a:pt x="89" y="295"/>
                    </a:lnTo>
                    <a:lnTo>
                      <a:pt x="102" y="297"/>
                    </a:lnTo>
                    <a:lnTo>
                      <a:pt x="116" y="299"/>
                    </a:lnTo>
                    <a:lnTo>
                      <a:pt x="129" y="301"/>
                    </a:lnTo>
                    <a:lnTo>
                      <a:pt x="1105" y="301"/>
                    </a:lnTo>
                    <a:lnTo>
                      <a:pt x="1118" y="299"/>
                    </a:lnTo>
                    <a:lnTo>
                      <a:pt x="1129" y="297"/>
                    </a:lnTo>
                    <a:lnTo>
                      <a:pt x="1142" y="295"/>
                    </a:lnTo>
                    <a:lnTo>
                      <a:pt x="1154" y="290"/>
                    </a:lnTo>
                    <a:lnTo>
                      <a:pt x="1165" y="284"/>
                    </a:lnTo>
                    <a:lnTo>
                      <a:pt x="1177" y="278"/>
                    </a:lnTo>
                    <a:lnTo>
                      <a:pt x="1186" y="271"/>
                    </a:lnTo>
                    <a:lnTo>
                      <a:pt x="1196" y="263"/>
                    </a:lnTo>
                    <a:lnTo>
                      <a:pt x="1203" y="254"/>
                    </a:lnTo>
                    <a:lnTo>
                      <a:pt x="1211" y="244"/>
                    </a:lnTo>
                    <a:lnTo>
                      <a:pt x="1218" y="233"/>
                    </a:lnTo>
                    <a:lnTo>
                      <a:pt x="1222" y="222"/>
                    </a:lnTo>
                    <a:lnTo>
                      <a:pt x="1228" y="210"/>
                    </a:lnTo>
                    <a:lnTo>
                      <a:pt x="1230" y="197"/>
                    </a:lnTo>
                    <a:lnTo>
                      <a:pt x="1232" y="186"/>
                    </a:lnTo>
                    <a:lnTo>
                      <a:pt x="1233" y="172"/>
                    </a:lnTo>
                    <a:lnTo>
                      <a:pt x="1233" y="129"/>
                    </a:lnTo>
                    <a:lnTo>
                      <a:pt x="1232" y="115"/>
                    </a:lnTo>
                    <a:lnTo>
                      <a:pt x="1230" y="104"/>
                    </a:lnTo>
                    <a:lnTo>
                      <a:pt x="1228" y="91"/>
                    </a:lnTo>
                    <a:lnTo>
                      <a:pt x="1222" y="79"/>
                    </a:lnTo>
                    <a:lnTo>
                      <a:pt x="1218" y="68"/>
                    </a:lnTo>
                    <a:lnTo>
                      <a:pt x="1211" y="57"/>
                    </a:lnTo>
                    <a:lnTo>
                      <a:pt x="1203" y="47"/>
                    </a:lnTo>
                    <a:lnTo>
                      <a:pt x="1196" y="38"/>
                    </a:lnTo>
                    <a:lnTo>
                      <a:pt x="1186" y="30"/>
                    </a:lnTo>
                    <a:lnTo>
                      <a:pt x="1177" y="23"/>
                    </a:lnTo>
                    <a:lnTo>
                      <a:pt x="1165" y="15"/>
                    </a:lnTo>
                    <a:lnTo>
                      <a:pt x="1154" y="11"/>
                    </a:lnTo>
                    <a:lnTo>
                      <a:pt x="1142" y="5"/>
                    </a:lnTo>
                    <a:lnTo>
                      <a:pt x="1129" y="4"/>
                    </a:lnTo>
                    <a:lnTo>
                      <a:pt x="1118" y="2"/>
                    </a:lnTo>
                    <a:lnTo>
                      <a:pt x="1105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58" name="Freeform 18"/>
              <p:cNvSpPr>
                <a:spLocks/>
              </p:cNvSpPr>
              <p:nvPr/>
            </p:nvSpPr>
            <p:spPr bwMode="auto">
              <a:xfrm>
                <a:off x="1237" y="1943"/>
                <a:ext cx="649" cy="216"/>
              </a:xfrm>
              <a:custGeom>
                <a:avLst/>
                <a:gdLst>
                  <a:gd name="T0" fmla="*/ 1 w 1233"/>
                  <a:gd name="T1" fmla="*/ 1 h 301"/>
                  <a:gd name="T2" fmla="*/ 1 w 1233"/>
                  <a:gd name="T3" fmla="*/ 1 h 301"/>
                  <a:gd name="T4" fmla="*/ 1 w 1233"/>
                  <a:gd name="T5" fmla="*/ 1 h 301"/>
                  <a:gd name="T6" fmla="*/ 1 w 1233"/>
                  <a:gd name="T7" fmla="*/ 1 h 301"/>
                  <a:gd name="T8" fmla="*/ 1 w 1233"/>
                  <a:gd name="T9" fmla="*/ 1 h 301"/>
                  <a:gd name="T10" fmla="*/ 1 w 1233"/>
                  <a:gd name="T11" fmla="*/ 1 h 301"/>
                  <a:gd name="T12" fmla="*/ 1 w 1233"/>
                  <a:gd name="T13" fmla="*/ 1 h 301"/>
                  <a:gd name="T14" fmla="*/ 0 w 1233"/>
                  <a:gd name="T15" fmla="*/ 1 h 301"/>
                  <a:gd name="T16" fmla="*/ 0 w 1233"/>
                  <a:gd name="T17" fmla="*/ 1 h 301"/>
                  <a:gd name="T18" fmla="*/ 1 w 1233"/>
                  <a:gd name="T19" fmla="*/ 1 h 301"/>
                  <a:gd name="T20" fmla="*/ 1 w 1233"/>
                  <a:gd name="T21" fmla="*/ 1 h 301"/>
                  <a:gd name="T22" fmla="*/ 1 w 1233"/>
                  <a:gd name="T23" fmla="*/ 1 h 301"/>
                  <a:gd name="T24" fmla="*/ 1 w 1233"/>
                  <a:gd name="T25" fmla="*/ 1 h 301"/>
                  <a:gd name="T26" fmla="*/ 1 w 1233"/>
                  <a:gd name="T27" fmla="*/ 1 h 301"/>
                  <a:gd name="T28" fmla="*/ 1 w 1233"/>
                  <a:gd name="T29" fmla="*/ 1 h 301"/>
                  <a:gd name="T30" fmla="*/ 1 w 1233"/>
                  <a:gd name="T31" fmla="*/ 1 h 301"/>
                  <a:gd name="T32" fmla="*/ 1 w 1233"/>
                  <a:gd name="T33" fmla="*/ 1 h 301"/>
                  <a:gd name="T34" fmla="*/ 1 w 1233"/>
                  <a:gd name="T35" fmla="*/ 1 h 301"/>
                  <a:gd name="T36" fmla="*/ 1 w 1233"/>
                  <a:gd name="T37" fmla="*/ 1 h 301"/>
                  <a:gd name="T38" fmla="*/ 1 w 1233"/>
                  <a:gd name="T39" fmla="*/ 1 h 301"/>
                  <a:gd name="T40" fmla="*/ 1 w 1233"/>
                  <a:gd name="T41" fmla="*/ 1 h 301"/>
                  <a:gd name="T42" fmla="*/ 1 w 1233"/>
                  <a:gd name="T43" fmla="*/ 1 h 301"/>
                  <a:gd name="T44" fmla="*/ 1 w 1233"/>
                  <a:gd name="T45" fmla="*/ 1 h 301"/>
                  <a:gd name="T46" fmla="*/ 1 w 1233"/>
                  <a:gd name="T47" fmla="*/ 1 h 301"/>
                  <a:gd name="T48" fmla="*/ 1 w 1233"/>
                  <a:gd name="T49" fmla="*/ 1 h 301"/>
                  <a:gd name="T50" fmla="*/ 1 w 1233"/>
                  <a:gd name="T51" fmla="*/ 1 h 301"/>
                  <a:gd name="T52" fmla="*/ 1 w 1233"/>
                  <a:gd name="T53" fmla="*/ 1 h 301"/>
                  <a:gd name="T54" fmla="*/ 1 w 1233"/>
                  <a:gd name="T55" fmla="*/ 1 h 301"/>
                  <a:gd name="T56" fmla="*/ 1 w 1233"/>
                  <a:gd name="T57" fmla="*/ 1 h 301"/>
                  <a:gd name="T58" fmla="*/ 1 w 1233"/>
                  <a:gd name="T59" fmla="*/ 1 h 301"/>
                  <a:gd name="T60" fmla="*/ 1 w 1233"/>
                  <a:gd name="T61" fmla="*/ 1 h 301"/>
                  <a:gd name="T62" fmla="*/ 1 w 1233"/>
                  <a:gd name="T63" fmla="*/ 1 h 301"/>
                  <a:gd name="T64" fmla="*/ 1 w 1233"/>
                  <a:gd name="T65" fmla="*/ 1 h 301"/>
                  <a:gd name="T66" fmla="*/ 1 w 1233"/>
                  <a:gd name="T67" fmla="*/ 0 h 30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233"/>
                  <a:gd name="T103" fmla="*/ 0 h 301"/>
                  <a:gd name="T104" fmla="*/ 1233 w 1233"/>
                  <a:gd name="T105" fmla="*/ 301 h 30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233" h="301">
                    <a:moveTo>
                      <a:pt x="129" y="0"/>
                    </a:moveTo>
                    <a:lnTo>
                      <a:pt x="116" y="2"/>
                    </a:lnTo>
                    <a:lnTo>
                      <a:pt x="102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66" y="15"/>
                    </a:lnTo>
                    <a:lnTo>
                      <a:pt x="57" y="23"/>
                    </a:lnTo>
                    <a:lnTo>
                      <a:pt x="45" y="30"/>
                    </a:lnTo>
                    <a:lnTo>
                      <a:pt x="36" y="38"/>
                    </a:lnTo>
                    <a:lnTo>
                      <a:pt x="28" y="47"/>
                    </a:lnTo>
                    <a:lnTo>
                      <a:pt x="21" y="57"/>
                    </a:lnTo>
                    <a:lnTo>
                      <a:pt x="15" y="68"/>
                    </a:lnTo>
                    <a:lnTo>
                      <a:pt x="9" y="79"/>
                    </a:lnTo>
                    <a:lnTo>
                      <a:pt x="6" y="91"/>
                    </a:lnTo>
                    <a:lnTo>
                      <a:pt x="2" y="104"/>
                    </a:lnTo>
                    <a:lnTo>
                      <a:pt x="0" y="115"/>
                    </a:lnTo>
                    <a:lnTo>
                      <a:pt x="0" y="129"/>
                    </a:lnTo>
                    <a:lnTo>
                      <a:pt x="0" y="172"/>
                    </a:lnTo>
                    <a:lnTo>
                      <a:pt x="0" y="186"/>
                    </a:lnTo>
                    <a:lnTo>
                      <a:pt x="2" y="197"/>
                    </a:lnTo>
                    <a:lnTo>
                      <a:pt x="6" y="210"/>
                    </a:lnTo>
                    <a:lnTo>
                      <a:pt x="9" y="222"/>
                    </a:lnTo>
                    <a:lnTo>
                      <a:pt x="15" y="233"/>
                    </a:lnTo>
                    <a:lnTo>
                      <a:pt x="21" y="244"/>
                    </a:lnTo>
                    <a:lnTo>
                      <a:pt x="28" y="254"/>
                    </a:lnTo>
                    <a:lnTo>
                      <a:pt x="36" y="263"/>
                    </a:lnTo>
                    <a:lnTo>
                      <a:pt x="45" y="271"/>
                    </a:lnTo>
                    <a:lnTo>
                      <a:pt x="57" y="278"/>
                    </a:lnTo>
                    <a:lnTo>
                      <a:pt x="66" y="284"/>
                    </a:lnTo>
                    <a:lnTo>
                      <a:pt x="78" y="290"/>
                    </a:lnTo>
                    <a:lnTo>
                      <a:pt x="89" y="295"/>
                    </a:lnTo>
                    <a:lnTo>
                      <a:pt x="102" y="297"/>
                    </a:lnTo>
                    <a:lnTo>
                      <a:pt x="116" y="299"/>
                    </a:lnTo>
                    <a:lnTo>
                      <a:pt x="129" y="301"/>
                    </a:lnTo>
                    <a:lnTo>
                      <a:pt x="1105" y="301"/>
                    </a:lnTo>
                    <a:lnTo>
                      <a:pt x="1118" y="299"/>
                    </a:lnTo>
                    <a:lnTo>
                      <a:pt x="1129" y="297"/>
                    </a:lnTo>
                    <a:lnTo>
                      <a:pt x="1142" y="295"/>
                    </a:lnTo>
                    <a:lnTo>
                      <a:pt x="1154" y="290"/>
                    </a:lnTo>
                    <a:lnTo>
                      <a:pt x="1165" y="284"/>
                    </a:lnTo>
                    <a:lnTo>
                      <a:pt x="1177" y="278"/>
                    </a:lnTo>
                    <a:lnTo>
                      <a:pt x="1186" y="271"/>
                    </a:lnTo>
                    <a:lnTo>
                      <a:pt x="1196" y="263"/>
                    </a:lnTo>
                    <a:lnTo>
                      <a:pt x="1203" y="254"/>
                    </a:lnTo>
                    <a:lnTo>
                      <a:pt x="1211" y="244"/>
                    </a:lnTo>
                    <a:lnTo>
                      <a:pt x="1218" y="233"/>
                    </a:lnTo>
                    <a:lnTo>
                      <a:pt x="1222" y="222"/>
                    </a:lnTo>
                    <a:lnTo>
                      <a:pt x="1228" y="210"/>
                    </a:lnTo>
                    <a:lnTo>
                      <a:pt x="1230" y="197"/>
                    </a:lnTo>
                    <a:lnTo>
                      <a:pt x="1232" y="186"/>
                    </a:lnTo>
                    <a:lnTo>
                      <a:pt x="1233" y="172"/>
                    </a:lnTo>
                    <a:lnTo>
                      <a:pt x="1233" y="129"/>
                    </a:lnTo>
                    <a:lnTo>
                      <a:pt x="1232" y="115"/>
                    </a:lnTo>
                    <a:lnTo>
                      <a:pt x="1230" y="104"/>
                    </a:lnTo>
                    <a:lnTo>
                      <a:pt x="1228" y="91"/>
                    </a:lnTo>
                    <a:lnTo>
                      <a:pt x="1222" y="79"/>
                    </a:lnTo>
                    <a:lnTo>
                      <a:pt x="1218" y="68"/>
                    </a:lnTo>
                    <a:lnTo>
                      <a:pt x="1211" y="57"/>
                    </a:lnTo>
                    <a:lnTo>
                      <a:pt x="1203" y="47"/>
                    </a:lnTo>
                    <a:lnTo>
                      <a:pt x="1196" y="38"/>
                    </a:lnTo>
                    <a:lnTo>
                      <a:pt x="1186" y="30"/>
                    </a:lnTo>
                    <a:lnTo>
                      <a:pt x="1177" y="23"/>
                    </a:lnTo>
                    <a:lnTo>
                      <a:pt x="1165" y="15"/>
                    </a:lnTo>
                    <a:lnTo>
                      <a:pt x="1154" y="11"/>
                    </a:lnTo>
                    <a:lnTo>
                      <a:pt x="1142" y="5"/>
                    </a:lnTo>
                    <a:lnTo>
                      <a:pt x="1129" y="4"/>
                    </a:lnTo>
                    <a:lnTo>
                      <a:pt x="1118" y="2"/>
                    </a:lnTo>
                    <a:lnTo>
                      <a:pt x="1105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59" name="Rectangle 19"/>
              <p:cNvSpPr>
                <a:spLocks noChangeArrowheads="1"/>
              </p:cNvSpPr>
              <p:nvPr/>
            </p:nvSpPr>
            <p:spPr bwMode="auto">
              <a:xfrm>
                <a:off x="727" y="2011"/>
                <a:ext cx="4666" cy="8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sr-Latn-CS" sz="1100"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84460" name="Freeform 20"/>
              <p:cNvSpPr>
                <a:spLocks/>
              </p:cNvSpPr>
              <p:nvPr/>
            </p:nvSpPr>
            <p:spPr bwMode="auto">
              <a:xfrm>
                <a:off x="1206" y="1545"/>
                <a:ext cx="638" cy="468"/>
              </a:xfrm>
              <a:custGeom>
                <a:avLst/>
                <a:gdLst>
                  <a:gd name="T0" fmla="*/ 0 w 634"/>
                  <a:gd name="T1" fmla="*/ 270037514 h 327"/>
                  <a:gd name="T2" fmla="*/ 68 w 634"/>
                  <a:gd name="T3" fmla="*/ 101726434 h 327"/>
                  <a:gd name="T4" fmla="*/ 348 w 634"/>
                  <a:gd name="T5" fmla="*/ 8270816 h 327"/>
                  <a:gd name="T6" fmla="*/ 637 w 634"/>
                  <a:gd name="T7" fmla="*/ 51059142 h 327"/>
                  <a:gd name="T8" fmla="*/ 776 w 634"/>
                  <a:gd name="T9" fmla="*/ 168314285 h 327"/>
                  <a:gd name="T10" fmla="*/ 804 w 634"/>
                  <a:gd name="T11" fmla="*/ 262293963 h 3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4"/>
                  <a:gd name="T19" fmla="*/ 0 h 327"/>
                  <a:gd name="T20" fmla="*/ 634 w 634"/>
                  <a:gd name="T21" fmla="*/ 327 h 3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4" h="327">
                    <a:moveTo>
                      <a:pt x="0" y="327"/>
                    </a:moveTo>
                    <a:cubicBezTo>
                      <a:pt x="11" y="251"/>
                      <a:pt x="23" y="176"/>
                      <a:pt x="68" y="123"/>
                    </a:cubicBezTo>
                    <a:cubicBezTo>
                      <a:pt x="113" y="70"/>
                      <a:pt x="200" y="20"/>
                      <a:pt x="272" y="10"/>
                    </a:cubicBezTo>
                    <a:cubicBezTo>
                      <a:pt x="344" y="0"/>
                      <a:pt x="446" y="30"/>
                      <a:pt x="503" y="62"/>
                    </a:cubicBezTo>
                    <a:cubicBezTo>
                      <a:pt x="560" y="94"/>
                      <a:pt x="590" y="161"/>
                      <a:pt x="612" y="204"/>
                    </a:cubicBezTo>
                    <a:cubicBezTo>
                      <a:pt x="634" y="247"/>
                      <a:pt x="629" y="294"/>
                      <a:pt x="634" y="318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61" name="Freeform 21"/>
              <p:cNvSpPr>
                <a:spLocks/>
              </p:cNvSpPr>
              <p:nvPr/>
            </p:nvSpPr>
            <p:spPr bwMode="auto">
              <a:xfrm>
                <a:off x="1900" y="1545"/>
                <a:ext cx="638" cy="468"/>
              </a:xfrm>
              <a:custGeom>
                <a:avLst/>
                <a:gdLst>
                  <a:gd name="T0" fmla="*/ 0 w 634"/>
                  <a:gd name="T1" fmla="*/ 270037514 h 327"/>
                  <a:gd name="T2" fmla="*/ 68 w 634"/>
                  <a:gd name="T3" fmla="*/ 101726434 h 327"/>
                  <a:gd name="T4" fmla="*/ 348 w 634"/>
                  <a:gd name="T5" fmla="*/ 8270816 h 327"/>
                  <a:gd name="T6" fmla="*/ 637 w 634"/>
                  <a:gd name="T7" fmla="*/ 51059142 h 327"/>
                  <a:gd name="T8" fmla="*/ 776 w 634"/>
                  <a:gd name="T9" fmla="*/ 168314285 h 327"/>
                  <a:gd name="T10" fmla="*/ 804 w 634"/>
                  <a:gd name="T11" fmla="*/ 262293963 h 3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4"/>
                  <a:gd name="T19" fmla="*/ 0 h 327"/>
                  <a:gd name="T20" fmla="*/ 634 w 634"/>
                  <a:gd name="T21" fmla="*/ 327 h 3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4" h="327">
                    <a:moveTo>
                      <a:pt x="0" y="327"/>
                    </a:moveTo>
                    <a:cubicBezTo>
                      <a:pt x="11" y="251"/>
                      <a:pt x="23" y="176"/>
                      <a:pt x="68" y="123"/>
                    </a:cubicBezTo>
                    <a:cubicBezTo>
                      <a:pt x="113" y="70"/>
                      <a:pt x="200" y="20"/>
                      <a:pt x="272" y="10"/>
                    </a:cubicBezTo>
                    <a:cubicBezTo>
                      <a:pt x="344" y="0"/>
                      <a:pt x="446" y="30"/>
                      <a:pt x="503" y="62"/>
                    </a:cubicBezTo>
                    <a:cubicBezTo>
                      <a:pt x="560" y="94"/>
                      <a:pt x="590" y="161"/>
                      <a:pt x="612" y="204"/>
                    </a:cubicBezTo>
                    <a:cubicBezTo>
                      <a:pt x="634" y="247"/>
                      <a:pt x="629" y="294"/>
                      <a:pt x="634" y="318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62" name="Freeform 22"/>
              <p:cNvSpPr>
                <a:spLocks/>
              </p:cNvSpPr>
              <p:nvPr/>
            </p:nvSpPr>
            <p:spPr bwMode="auto">
              <a:xfrm>
                <a:off x="2593" y="1545"/>
                <a:ext cx="638" cy="468"/>
              </a:xfrm>
              <a:custGeom>
                <a:avLst/>
                <a:gdLst>
                  <a:gd name="T0" fmla="*/ 0 w 634"/>
                  <a:gd name="T1" fmla="*/ 270037514 h 327"/>
                  <a:gd name="T2" fmla="*/ 68 w 634"/>
                  <a:gd name="T3" fmla="*/ 101726434 h 327"/>
                  <a:gd name="T4" fmla="*/ 348 w 634"/>
                  <a:gd name="T5" fmla="*/ 8270816 h 327"/>
                  <a:gd name="T6" fmla="*/ 637 w 634"/>
                  <a:gd name="T7" fmla="*/ 51059142 h 327"/>
                  <a:gd name="T8" fmla="*/ 776 w 634"/>
                  <a:gd name="T9" fmla="*/ 168314285 h 327"/>
                  <a:gd name="T10" fmla="*/ 804 w 634"/>
                  <a:gd name="T11" fmla="*/ 262293963 h 3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4"/>
                  <a:gd name="T19" fmla="*/ 0 h 327"/>
                  <a:gd name="T20" fmla="*/ 634 w 634"/>
                  <a:gd name="T21" fmla="*/ 327 h 3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4" h="327">
                    <a:moveTo>
                      <a:pt x="0" y="327"/>
                    </a:moveTo>
                    <a:cubicBezTo>
                      <a:pt x="11" y="251"/>
                      <a:pt x="23" y="176"/>
                      <a:pt x="68" y="123"/>
                    </a:cubicBezTo>
                    <a:cubicBezTo>
                      <a:pt x="113" y="70"/>
                      <a:pt x="200" y="20"/>
                      <a:pt x="272" y="10"/>
                    </a:cubicBezTo>
                    <a:cubicBezTo>
                      <a:pt x="344" y="0"/>
                      <a:pt x="446" y="30"/>
                      <a:pt x="503" y="62"/>
                    </a:cubicBezTo>
                    <a:cubicBezTo>
                      <a:pt x="560" y="94"/>
                      <a:pt x="590" y="161"/>
                      <a:pt x="612" y="204"/>
                    </a:cubicBezTo>
                    <a:cubicBezTo>
                      <a:pt x="634" y="247"/>
                      <a:pt x="629" y="294"/>
                      <a:pt x="634" y="318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63" name="Freeform 23"/>
              <p:cNvSpPr>
                <a:spLocks/>
              </p:cNvSpPr>
              <p:nvPr/>
            </p:nvSpPr>
            <p:spPr bwMode="auto">
              <a:xfrm>
                <a:off x="3287" y="1545"/>
                <a:ext cx="638" cy="468"/>
              </a:xfrm>
              <a:custGeom>
                <a:avLst/>
                <a:gdLst>
                  <a:gd name="T0" fmla="*/ 0 w 634"/>
                  <a:gd name="T1" fmla="*/ 270037514 h 327"/>
                  <a:gd name="T2" fmla="*/ 68 w 634"/>
                  <a:gd name="T3" fmla="*/ 101726434 h 327"/>
                  <a:gd name="T4" fmla="*/ 348 w 634"/>
                  <a:gd name="T5" fmla="*/ 8270816 h 327"/>
                  <a:gd name="T6" fmla="*/ 637 w 634"/>
                  <a:gd name="T7" fmla="*/ 51059142 h 327"/>
                  <a:gd name="T8" fmla="*/ 776 w 634"/>
                  <a:gd name="T9" fmla="*/ 168314285 h 327"/>
                  <a:gd name="T10" fmla="*/ 804 w 634"/>
                  <a:gd name="T11" fmla="*/ 262293963 h 3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4"/>
                  <a:gd name="T19" fmla="*/ 0 h 327"/>
                  <a:gd name="T20" fmla="*/ 634 w 634"/>
                  <a:gd name="T21" fmla="*/ 327 h 3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4" h="327">
                    <a:moveTo>
                      <a:pt x="0" y="327"/>
                    </a:moveTo>
                    <a:cubicBezTo>
                      <a:pt x="11" y="251"/>
                      <a:pt x="23" y="176"/>
                      <a:pt x="68" y="123"/>
                    </a:cubicBezTo>
                    <a:cubicBezTo>
                      <a:pt x="113" y="70"/>
                      <a:pt x="200" y="20"/>
                      <a:pt x="272" y="10"/>
                    </a:cubicBezTo>
                    <a:cubicBezTo>
                      <a:pt x="344" y="0"/>
                      <a:pt x="446" y="30"/>
                      <a:pt x="503" y="62"/>
                    </a:cubicBezTo>
                    <a:cubicBezTo>
                      <a:pt x="560" y="94"/>
                      <a:pt x="590" y="161"/>
                      <a:pt x="612" y="204"/>
                    </a:cubicBezTo>
                    <a:cubicBezTo>
                      <a:pt x="634" y="247"/>
                      <a:pt x="629" y="294"/>
                      <a:pt x="634" y="318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64" name="Freeform 24"/>
              <p:cNvSpPr>
                <a:spLocks/>
              </p:cNvSpPr>
              <p:nvPr/>
            </p:nvSpPr>
            <p:spPr bwMode="auto">
              <a:xfrm>
                <a:off x="3980" y="1545"/>
                <a:ext cx="638" cy="468"/>
              </a:xfrm>
              <a:custGeom>
                <a:avLst/>
                <a:gdLst>
                  <a:gd name="T0" fmla="*/ 0 w 634"/>
                  <a:gd name="T1" fmla="*/ 270037514 h 327"/>
                  <a:gd name="T2" fmla="*/ 68 w 634"/>
                  <a:gd name="T3" fmla="*/ 101726434 h 327"/>
                  <a:gd name="T4" fmla="*/ 348 w 634"/>
                  <a:gd name="T5" fmla="*/ 8270816 h 327"/>
                  <a:gd name="T6" fmla="*/ 637 w 634"/>
                  <a:gd name="T7" fmla="*/ 51059142 h 327"/>
                  <a:gd name="T8" fmla="*/ 776 w 634"/>
                  <a:gd name="T9" fmla="*/ 168314285 h 327"/>
                  <a:gd name="T10" fmla="*/ 804 w 634"/>
                  <a:gd name="T11" fmla="*/ 262293963 h 3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4"/>
                  <a:gd name="T19" fmla="*/ 0 h 327"/>
                  <a:gd name="T20" fmla="*/ 634 w 634"/>
                  <a:gd name="T21" fmla="*/ 327 h 3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4" h="327">
                    <a:moveTo>
                      <a:pt x="0" y="327"/>
                    </a:moveTo>
                    <a:cubicBezTo>
                      <a:pt x="11" y="251"/>
                      <a:pt x="23" y="176"/>
                      <a:pt x="68" y="123"/>
                    </a:cubicBezTo>
                    <a:cubicBezTo>
                      <a:pt x="113" y="70"/>
                      <a:pt x="200" y="20"/>
                      <a:pt x="272" y="10"/>
                    </a:cubicBezTo>
                    <a:cubicBezTo>
                      <a:pt x="344" y="0"/>
                      <a:pt x="446" y="30"/>
                      <a:pt x="503" y="62"/>
                    </a:cubicBezTo>
                    <a:cubicBezTo>
                      <a:pt x="560" y="94"/>
                      <a:pt x="590" y="161"/>
                      <a:pt x="612" y="204"/>
                    </a:cubicBezTo>
                    <a:cubicBezTo>
                      <a:pt x="634" y="247"/>
                      <a:pt x="629" y="294"/>
                      <a:pt x="634" y="318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65" name="Freeform 25"/>
              <p:cNvSpPr>
                <a:spLocks/>
              </p:cNvSpPr>
              <p:nvPr/>
            </p:nvSpPr>
            <p:spPr bwMode="auto">
              <a:xfrm>
                <a:off x="4674" y="1545"/>
                <a:ext cx="638" cy="468"/>
              </a:xfrm>
              <a:custGeom>
                <a:avLst/>
                <a:gdLst>
                  <a:gd name="T0" fmla="*/ 0 w 634"/>
                  <a:gd name="T1" fmla="*/ 270037514 h 327"/>
                  <a:gd name="T2" fmla="*/ 68 w 634"/>
                  <a:gd name="T3" fmla="*/ 101726434 h 327"/>
                  <a:gd name="T4" fmla="*/ 348 w 634"/>
                  <a:gd name="T5" fmla="*/ 8270816 h 327"/>
                  <a:gd name="T6" fmla="*/ 637 w 634"/>
                  <a:gd name="T7" fmla="*/ 51059142 h 327"/>
                  <a:gd name="T8" fmla="*/ 776 w 634"/>
                  <a:gd name="T9" fmla="*/ 168314285 h 327"/>
                  <a:gd name="T10" fmla="*/ 804 w 634"/>
                  <a:gd name="T11" fmla="*/ 262293963 h 3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4"/>
                  <a:gd name="T19" fmla="*/ 0 h 327"/>
                  <a:gd name="T20" fmla="*/ 634 w 634"/>
                  <a:gd name="T21" fmla="*/ 327 h 3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4" h="327">
                    <a:moveTo>
                      <a:pt x="0" y="327"/>
                    </a:moveTo>
                    <a:cubicBezTo>
                      <a:pt x="11" y="251"/>
                      <a:pt x="23" y="176"/>
                      <a:pt x="68" y="123"/>
                    </a:cubicBezTo>
                    <a:cubicBezTo>
                      <a:pt x="113" y="70"/>
                      <a:pt x="200" y="20"/>
                      <a:pt x="272" y="10"/>
                    </a:cubicBezTo>
                    <a:cubicBezTo>
                      <a:pt x="344" y="0"/>
                      <a:pt x="446" y="30"/>
                      <a:pt x="503" y="62"/>
                    </a:cubicBezTo>
                    <a:cubicBezTo>
                      <a:pt x="560" y="94"/>
                      <a:pt x="590" y="161"/>
                      <a:pt x="612" y="204"/>
                    </a:cubicBezTo>
                    <a:cubicBezTo>
                      <a:pt x="634" y="247"/>
                      <a:pt x="629" y="294"/>
                      <a:pt x="634" y="318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66" name="Freeform 26"/>
              <p:cNvSpPr>
                <a:spLocks/>
              </p:cNvSpPr>
              <p:nvPr/>
            </p:nvSpPr>
            <p:spPr bwMode="auto">
              <a:xfrm>
                <a:off x="1063" y="1366"/>
                <a:ext cx="297" cy="588"/>
              </a:xfrm>
              <a:custGeom>
                <a:avLst/>
                <a:gdLst>
                  <a:gd name="T0" fmla="*/ 0 w 282"/>
                  <a:gd name="T1" fmla="*/ 832528342 h 400"/>
                  <a:gd name="T2" fmla="*/ 763 w 282"/>
                  <a:gd name="T3" fmla="*/ 791665271 h 400"/>
                  <a:gd name="T4" fmla="*/ 896 w 282"/>
                  <a:gd name="T5" fmla="*/ 105463130 h 400"/>
                  <a:gd name="T6" fmla="*/ 1051 w 282"/>
                  <a:gd name="T7" fmla="*/ 156236680 h 400"/>
                  <a:gd name="T8" fmla="*/ 1370 w 282"/>
                  <a:gd name="T9" fmla="*/ 777084193 h 400"/>
                  <a:gd name="T10" fmla="*/ 2031 w 282"/>
                  <a:gd name="T11" fmla="*/ 829225006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905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67" name="Freeform 27"/>
              <p:cNvSpPr>
                <a:spLocks/>
              </p:cNvSpPr>
              <p:nvPr/>
            </p:nvSpPr>
            <p:spPr bwMode="auto">
              <a:xfrm>
                <a:off x="1731" y="1367"/>
                <a:ext cx="297" cy="587"/>
              </a:xfrm>
              <a:custGeom>
                <a:avLst/>
                <a:gdLst>
                  <a:gd name="T0" fmla="*/ 0 w 282"/>
                  <a:gd name="T1" fmla="*/ 781263326 h 400"/>
                  <a:gd name="T2" fmla="*/ 763 w 282"/>
                  <a:gd name="T3" fmla="*/ 741282346 h 400"/>
                  <a:gd name="T4" fmla="*/ 896 w 282"/>
                  <a:gd name="T5" fmla="*/ 99513892 h 400"/>
                  <a:gd name="T6" fmla="*/ 1051 w 282"/>
                  <a:gd name="T7" fmla="*/ 146600012 h 400"/>
                  <a:gd name="T8" fmla="*/ 1370 w 282"/>
                  <a:gd name="T9" fmla="*/ 728416061 h 400"/>
                  <a:gd name="T10" fmla="*/ 2031 w 282"/>
                  <a:gd name="T11" fmla="*/ 778716968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905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68" name="Freeform 28"/>
              <p:cNvSpPr>
                <a:spLocks/>
              </p:cNvSpPr>
              <p:nvPr/>
            </p:nvSpPr>
            <p:spPr bwMode="auto">
              <a:xfrm>
                <a:off x="2413" y="1368"/>
                <a:ext cx="297" cy="587"/>
              </a:xfrm>
              <a:custGeom>
                <a:avLst/>
                <a:gdLst>
                  <a:gd name="T0" fmla="*/ 0 w 282"/>
                  <a:gd name="T1" fmla="*/ 781263326 h 400"/>
                  <a:gd name="T2" fmla="*/ 763 w 282"/>
                  <a:gd name="T3" fmla="*/ 741282346 h 400"/>
                  <a:gd name="T4" fmla="*/ 896 w 282"/>
                  <a:gd name="T5" fmla="*/ 99513892 h 400"/>
                  <a:gd name="T6" fmla="*/ 1051 w 282"/>
                  <a:gd name="T7" fmla="*/ 146600012 h 400"/>
                  <a:gd name="T8" fmla="*/ 1370 w 282"/>
                  <a:gd name="T9" fmla="*/ 728416061 h 400"/>
                  <a:gd name="T10" fmla="*/ 2031 w 282"/>
                  <a:gd name="T11" fmla="*/ 778716968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905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69" name="Freeform 29"/>
              <p:cNvSpPr>
                <a:spLocks/>
              </p:cNvSpPr>
              <p:nvPr/>
            </p:nvSpPr>
            <p:spPr bwMode="auto">
              <a:xfrm>
                <a:off x="3106" y="1369"/>
                <a:ext cx="297" cy="587"/>
              </a:xfrm>
              <a:custGeom>
                <a:avLst/>
                <a:gdLst>
                  <a:gd name="T0" fmla="*/ 0 w 282"/>
                  <a:gd name="T1" fmla="*/ 781263326 h 400"/>
                  <a:gd name="T2" fmla="*/ 763 w 282"/>
                  <a:gd name="T3" fmla="*/ 741282346 h 400"/>
                  <a:gd name="T4" fmla="*/ 896 w 282"/>
                  <a:gd name="T5" fmla="*/ 99513892 h 400"/>
                  <a:gd name="T6" fmla="*/ 1051 w 282"/>
                  <a:gd name="T7" fmla="*/ 146600012 h 400"/>
                  <a:gd name="T8" fmla="*/ 1370 w 282"/>
                  <a:gd name="T9" fmla="*/ 728416061 h 400"/>
                  <a:gd name="T10" fmla="*/ 2031 w 282"/>
                  <a:gd name="T11" fmla="*/ 778716968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905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70" name="Freeform 30"/>
              <p:cNvSpPr>
                <a:spLocks/>
              </p:cNvSpPr>
              <p:nvPr/>
            </p:nvSpPr>
            <p:spPr bwMode="auto">
              <a:xfrm>
                <a:off x="3798" y="1369"/>
                <a:ext cx="297" cy="587"/>
              </a:xfrm>
              <a:custGeom>
                <a:avLst/>
                <a:gdLst>
                  <a:gd name="T0" fmla="*/ 0 w 282"/>
                  <a:gd name="T1" fmla="*/ 781263326 h 400"/>
                  <a:gd name="T2" fmla="*/ 763 w 282"/>
                  <a:gd name="T3" fmla="*/ 741282346 h 400"/>
                  <a:gd name="T4" fmla="*/ 896 w 282"/>
                  <a:gd name="T5" fmla="*/ 99513892 h 400"/>
                  <a:gd name="T6" fmla="*/ 1051 w 282"/>
                  <a:gd name="T7" fmla="*/ 146600012 h 400"/>
                  <a:gd name="T8" fmla="*/ 1370 w 282"/>
                  <a:gd name="T9" fmla="*/ 728416061 h 400"/>
                  <a:gd name="T10" fmla="*/ 2031 w 282"/>
                  <a:gd name="T11" fmla="*/ 778716968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905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71" name="Freeform 31"/>
              <p:cNvSpPr>
                <a:spLocks/>
              </p:cNvSpPr>
              <p:nvPr/>
            </p:nvSpPr>
            <p:spPr bwMode="auto">
              <a:xfrm>
                <a:off x="4491" y="1370"/>
                <a:ext cx="296" cy="587"/>
              </a:xfrm>
              <a:custGeom>
                <a:avLst/>
                <a:gdLst>
                  <a:gd name="T0" fmla="*/ 0 w 282"/>
                  <a:gd name="T1" fmla="*/ 781263326 h 400"/>
                  <a:gd name="T2" fmla="*/ 657 w 282"/>
                  <a:gd name="T3" fmla="*/ 741282346 h 400"/>
                  <a:gd name="T4" fmla="*/ 779 w 282"/>
                  <a:gd name="T5" fmla="*/ 99513892 h 400"/>
                  <a:gd name="T6" fmla="*/ 923 w 282"/>
                  <a:gd name="T7" fmla="*/ 146600012 h 400"/>
                  <a:gd name="T8" fmla="*/ 1217 w 282"/>
                  <a:gd name="T9" fmla="*/ 728416061 h 400"/>
                  <a:gd name="T10" fmla="*/ 1782 w 282"/>
                  <a:gd name="T11" fmla="*/ 778716968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905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72" name="Freeform 32"/>
              <p:cNvSpPr>
                <a:spLocks/>
              </p:cNvSpPr>
              <p:nvPr/>
            </p:nvSpPr>
            <p:spPr bwMode="auto">
              <a:xfrm>
                <a:off x="5183" y="1371"/>
                <a:ext cx="297" cy="587"/>
              </a:xfrm>
              <a:custGeom>
                <a:avLst/>
                <a:gdLst>
                  <a:gd name="T0" fmla="*/ 0 w 282"/>
                  <a:gd name="T1" fmla="*/ 781263326 h 400"/>
                  <a:gd name="T2" fmla="*/ 763 w 282"/>
                  <a:gd name="T3" fmla="*/ 741282346 h 400"/>
                  <a:gd name="T4" fmla="*/ 896 w 282"/>
                  <a:gd name="T5" fmla="*/ 99513892 h 400"/>
                  <a:gd name="T6" fmla="*/ 1051 w 282"/>
                  <a:gd name="T7" fmla="*/ 146600012 h 400"/>
                  <a:gd name="T8" fmla="*/ 1370 w 282"/>
                  <a:gd name="T9" fmla="*/ 728416061 h 400"/>
                  <a:gd name="T10" fmla="*/ 2031 w 282"/>
                  <a:gd name="T11" fmla="*/ 778716968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905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73" name="Freeform 33"/>
              <p:cNvSpPr>
                <a:spLocks/>
              </p:cNvSpPr>
              <p:nvPr/>
            </p:nvSpPr>
            <p:spPr bwMode="auto">
              <a:xfrm>
                <a:off x="424" y="1961"/>
                <a:ext cx="190" cy="164"/>
              </a:xfrm>
              <a:custGeom>
                <a:avLst/>
                <a:gdLst>
                  <a:gd name="T0" fmla="*/ 1 w 360"/>
                  <a:gd name="T1" fmla="*/ 0 h 227"/>
                  <a:gd name="T2" fmla="*/ 1 w 360"/>
                  <a:gd name="T3" fmla="*/ 1 h 227"/>
                  <a:gd name="T4" fmla="*/ 1 w 360"/>
                  <a:gd name="T5" fmla="*/ 1 h 227"/>
                  <a:gd name="T6" fmla="*/ 1 w 360"/>
                  <a:gd name="T7" fmla="*/ 1 h 227"/>
                  <a:gd name="T8" fmla="*/ 1 w 360"/>
                  <a:gd name="T9" fmla="*/ 1 h 227"/>
                  <a:gd name="T10" fmla="*/ 1 w 360"/>
                  <a:gd name="T11" fmla="*/ 1 h 227"/>
                  <a:gd name="T12" fmla="*/ 1 w 360"/>
                  <a:gd name="T13" fmla="*/ 1 h 227"/>
                  <a:gd name="T14" fmla="*/ 0 w 360"/>
                  <a:gd name="T15" fmla="*/ 1 h 227"/>
                  <a:gd name="T16" fmla="*/ 0 w 360"/>
                  <a:gd name="T17" fmla="*/ 1 h 227"/>
                  <a:gd name="T18" fmla="*/ 0 w 360"/>
                  <a:gd name="T19" fmla="*/ 1 h 227"/>
                  <a:gd name="T20" fmla="*/ 1 w 360"/>
                  <a:gd name="T21" fmla="*/ 1 h 227"/>
                  <a:gd name="T22" fmla="*/ 1 w 360"/>
                  <a:gd name="T23" fmla="*/ 1 h 227"/>
                  <a:gd name="T24" fmla="*/ 1 w 360"/>
                  <a:gd name="T25" fmla="*/ 1 h 227"/>
                  <a:gd name="T26" fmla="*/ 1 w 360"/>
                  <a:gd name="T27" fmla="*/ 1 h 227"/>
                  <a:gd name="T28" fmla="*/ 1 w 360"/>
                  <a:gd name="T29" fmla="*/ 1 h 227"/>
                  <a:gd name="T30" fmla="*/ 1 w 360"/>
                  <a:gd name="T31" fmla="*/ 1 h 227"/>
                  <a:gd name="T32" fmla="*/ 1 w 360"/>
                  <a:gd name="T33" fmla="*/ 1 h 227"/>
                  <a:gd name="T34" fmla="*/ 1 w 360"/>
                  <a:gd name="T35" fmla="*/ 1 h 227"/>
                  <a:gd name="T36" fmla="*/ 1 w 360"/>
                  <a:gd name="T37" fmla="*/ 1 h 227"/>
                  <a:gd name="T38" fmla="*/ 1 w 360"/>
                  <a:gd name="T39" fmla="*/ 1 h 227"/>
                  <a:gd name="T40" fmla="*/ 1 w 360"/>
                  <a:gd name="T41" fmla="*/ 1 h 227"/>
                  <a:gd name="T42" fmla="*/ 1 w 360"/>
                  <a:gd name="T43" fmla="*/ 1 h 227"/>
                  <a:gd name="T44" fmla="*/ 1 w 360"/>
                  <a:gd name="T45" fmla="*/ 1 h 227"/>
                  <a:gd name="T46" fmla="*/ 1 w 360"/>
                  <a:gd name="T47" fmla="*/ 1 h 227"/>
                  <a:gd name="T48" fmla="*/ 1 w 360"/>
                  <a:gd name="T49" fmla="*/ 1 h 227"/>
                  <a:gd name="T50" fmla="*/ 1 w 360"/>
                  <a:gd name="T51" fmla="*/ 1 h 227"/>
                  <a:gd name="T52" fmla="*/ 1 w 360"/>
                  <a:gd name="T53" fmla="*/ 1 h 227"/>
                  <a:gd name="T54" fmla="*/ 1 w 360"/>
                  <a:gd name="T55" fmla="*/ 1 h 227"/>
                  <a:gd name="T56" fmla="*/ 1 w 360"/>
                  <a:gd name="T57" fmla="*/ 1 h 227"/>
                  <a:gd name="T58" fmla="*/ 1 w 360"/>
                  <a:gd name="T59" fmla="*/ 1 h 227"/>
                  <a:gd name="T60" fmla="*/ 1 w 360"/>
                  <a:gd name="T61" fmla="*/ 1 h 227"/>
                  <a:gd name="T62" fmla="*/ 1 w 360"/>
                  <a:gd name="T63" fmla="*/ 1 h 227"/>
                  <a:gd name="T64" fmla="*/ 1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</a:path>
                </a:pathLst>
              </a:custGeom>
              <a:solidFill>
                <a:srgbClr val="CC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74" name="Freeform 34"/>
              <p:cNvSpPr>
                <a:spLocks/>
              </p:cNvSpPr>
              <p:nvPr/>
            </p:nvSpPr>
            <p:spPr bwMode="auto">
              <a:xfrm>
                <a:off x="600" y="1374"/>
                <a:ext cx="297" cy="588"/>
              </a:xfrm>
              <a:custGeom>
                <a:avLst/>
                <a:gdLst>
                  <a:gd name="T0" fmla="*/ 0 w 282"/>
                  <a:gd name="T1" fmla="*/ 832528342 h 400"/>
                  <a:gd name="T2" fmla="*/ 763 w 282"/>
                  <a:gd name="T3" fmla="*/ 791665271 h 400"/>
                  <a:gd name="T4" fmla="*/ 896 w 282"/>
                  <a:gd name="T5" fmla="*/ 105463130 h 400"/>
                  <a:gd name="T6" fmla="*/ 1051 w 282"/>
                  <a:gd name="T7" fmla="*/ 156236680 h 400"/>
                  <a:gd name="T8" fmla="*/ 1370 w 282"/>
                  <a:gd name="T9" fmla="*/ 777084193 h 400"/>
                  <a:gd name="T10" fmla="*/ 2031 w 282"/>
                  <a:gd name="T11" fmla="*/ 829225006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905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75" name="Freeform 35"/>
              <p:cNvSpPr>
                <a:spLocks/>
              </p:cNvSpPr>
              <p:nvPr/>
            </p:nvSpPr>
            <p:spPr bwMode="auto">
              <a:xfrm>
                <a:off x="5492" y="1973"/>
                <a:ext cx="71" cy="62"/>
              </a:xfrm>
              <a:custGeom>
                <a:avLst/>
                <a:gdLst>
                  <a:gd name="T0" fmla="*/ 0 w 360"/>
                  <a:gd name="T1" fmla="*/ 0 h 227"/>
                  <a:gd name="T2" fmla="*/ 0 w 360"/>
                  <a:gd name="T3" fmla="*/ 0 h 227"/>
                  <a:gd name="T4" fmla="*/ 0 w 360"/>
                  <a:gd name="T5" fmla="*/ 0 h 227"/>
                  <a:gd name="T6" fmla="*/ 0 w 360"/>
                  <a:gd name="T7" fmla="*/ 0 h 227"/>
                  <a:gd name="T8" fmla="*/ 0 w 360"/>
                  <a:gd name="T9" fmla="*/ 0 h 227"/>
                  <a:gd name="T10" fmla="*/ 0 w 360"/>
                  <a:gd name="T11" fmla="*/ 0 h 227"/>
                  <a:gd name="T12" fmla="*/ 0 w 360"/>
                  <a:gd name="T13" fmla="*/ 0 h 227"/>
                  <a:gd name="T14" fmla="*/ 0 w 360"/>
                  <a:gd name="T15" fmla="*/ 0 h 227"/>
                  <a:gd name="T16" fmla="*/ 0 w 360"/>
                  <a:gd name="T17" fmla="*/ 0 h 227"/>
                  <a:gd name="T18" fmla="*/ 0 w 360"/>
                  <a:gd name="T19" fmla="*/ 0 h 227"/>
                  <a:gd name="T20" fmla="*/ 0 w 360"/>
                  <a:gd name="T21" fmla="*/ 0 h 227"/>
                  <a:gd name="T22" fmla="*/ 0 w 360"/>
                  <a:gd name="T23" fmla="*/ 0 h 227"/>
                  <a:gd name="T24" fmla="*/ 0 w 360"/>
                  <a:gd name="T25" fmla="*/ 0 h 227"/>
                  <a:gd name="T26" fmla="*/ 0 w 360"/>
                  <a:gd name="T27" fmla="*/ 0 h 227"/>
                  <a:gd name="T28" fmla="*/ 0 w 360"/>
                  <a:gd name="T29" fmla="*/ 0 h 227"/>
                  <a:gd name="T30" fmla="*/ 0 w 360"/>
                  <a:gd name="T31" fmla="*/ 0 h 227"/>
                  <a:gd name="T32" fmla="*/ 0 w 360"/>
                  <a:gd name="T33" fmla="*/ 0 h 227"/>
                  <a:gd name="T34" fmla="*/ 0 w 360"/>
                  <a:gd name="T35" fmla="*/ 0 h 227"/>
                  <a:gd name="T36" fmla="*/ 0 w 360"/>
                  <a:gd name="T37" fmla="*/ 0 h 227"/>
                  <a:gd name="T38" fmla="*/ 0 w 360"/>
                  <a:gd name="T39" fmla="*/ 0 h 227"/>
                  <a:gd name="T40" fmla="*/ 0 w 360"/>
                  <a:gd name="T41" fmla="*/ 0 h 227"/>
                  <a:gd name="T42" fmla="*/ 0 w 360"/>
                  <a:gd name="T43" fmla="*/ 0 h 227"/>
                  <a:gd name="T44" fmla="*/ 0 w 360"/>
                  <a:gd name="T45" fmla="*/ 0 h 227"/>
                  <a:gd name="T46" fmla="*/ 0 w 360"/>
                  <a:gd name="T47" fmla="*/ 0 h 227"/>
                  <a:gd name="T48" fmla="*/ 0 w 360"/>
                  <a:gd name="T49" fmla="*/ 0 h 227"/>
                  <a:gd name="T50" fmla="*/ 0 w 360"/>
                  <a:gd name="T51" fmla="*/ 0 h 227"/>
                  <a:gd name="T52" fmla="*/ 0 w 360"/>
                  <a:gd name="T53" fmla="*/ 0 h 227"/>
                  <a:gd name="T54" fmla="*/ 0 w 360"/>
                  <a:gd name="T55" fmla="*/ 0 h 227"/>
                  <a:gd name="T56" fmla="*/ 0 w 360"/>
                  <a:gd name="T57" fmla="*/ 0 h 227"/>
                  <a:gd name="T58" fmla="*/ 0 w 360"/>
                  <a:gd name="T59" fmla="*/ 0 h 227"/>
                  <a:gd name="T60" fmla="*/ 0 w 360"/>
                  <a:gd name="T61" fmla="*/ 0 h 227"/>
                  <a:gd name="T62" fmla="*/ 0 w 360"/>
                  <a:gd name="T63" fmla="*/ 0 h 227"/>
                  <a:gd name="T64" fmla="*/ 0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66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76" name="Freeform 36"/>
              <p:cNvSpPr>
                <a:spLocks/>
              </p:cNvSpPr>
              <p:nvPr/>
            </p:nvSpPr>
            <p:spPr bwMode="auto">
              <a:xfrm>
                <a:off x="5495" y="2078"/>
                <a:ext cx="71" cy="62"/>
              </a:xfrm>
              <a:custGeom>
                <a:avLst/>
                <a:gdLst>
                  <a:gd name="T0" fmla="*/ 0 w 360"/>
                  <a:gd name="T1" fmla="*/ 0 h 227"/>
                  <a:gd name="T2" fmla="*/ 0 w 360"/>
                  <a:gd name="T3" fmla="*/ 0 h 227"/>
                  <a:gd name="T4" fmla="*/ 0 w 360"/>
                  <a:gd name="T5" fmla="*/ 0 h 227"/>
                  <a:gd name="T6" fmla="*/ 0 w 360"/>
                  <a:gd name="T7" fmla="*/ 0 h 227"/>
                  <a:gd name="T8" fmla="*/ 0 w 360"/>
                  <a:gd name="T9" fmla="*/ 0 h 227"/>
                  <a:gd name="T10" fmla="*/ 0 w 360"/>
                  <a:gd name="T11" fmla="*/ 0 h 227"/>
                  <a:gd name="T12" fmla="*/ 0 w 360"/>
                  <a:gd name="T13" fmla="*/ 0 h 227"/>
                  <a:gd name="T14" fmla="*/ 0 w 360"/>
                  <a:gd name="T15" fmla="*/ 0 h 227"/>
                  <a:gd name="T16" fmla="*/ 0 w 360"/>
                  <a:gd name="T17" fmla="*/ 0 h 227"/>
                  <a:gd name="T18" fmla="*/ 0 w 360"/>
                  <a:gd name="T19" fmla="*/ 0 h 227"/>
                  <a:gd name="T20" fmla="*/ 0 w 360"/>
                  <a:gd name="T21" fmla="*/ 0 h 227"/>
                  <a:gd name="T22" fmla="*/ 0 w 360"/>
                  <a:gd name="T23" fmla="*/ 0 h 227"/>
                  <a:gd name="T24" fmla="*/ 0 w 360"/>
                  <a:gd name="T25" fmla="*/ 0 h 227"/>
                  <a:gd name="T26" fmla="*/ 0 w 360"/>
                  <a:gd name="T27" fmla="*/ 0 h 227"/>
                  <a:gd name="T28" fmla="*/ 0 w 360"/>
                  <a:gd name="T29" fmla="*/ 0 h 227"/>
                  <a:gd name="T30" fmla="*/ 0 w 360"/>
                  <a:gd name="T31" fmla="*/ 0 h 227"/>
                  <a:gd name="T32" fmla="*/ 0 w 360"/>
                  <a:gd name="T33" fmla="*/ 0 h 227"/>
                  <a:gd name="T34" fmla="*/ 0 w 360"/>
                  <a:gd name="T35" fmla="*/ 0 h 227"/>
                  <a:gd name="T36" fmla="*/ 0 w 360"/>
                  <a:gd name="T37" fmla="*/ 0 h 227"/>
                  <a:gd name="T38" fmla="*/ 0 w 360"/>
                  <a:gd name="T39" fmla="*/ 0 h 227"/>
                  <a:gd name="T40" fmla="*/ 0 w 360"/>
                  <a:gd name="T41" fmla="*/ 0 h 227"/>
                  <a:gd name="T42" fmla="*/ 0 w 360"/>
                  <a:gd name="T43" fmla="*/ 0 h 227"/>
                  <a:gd name="T44" fmla="*/ 0 w 360"/>
                  <a:gd name="T45" fmla="*/ 0 h 227"/>
                  <a:gd name="T46" fmla="*/ 0 w 360"/>
                  <a:gd name="T47" fmla="*/ 0 h 227"/>
                  <a:gd name="T48" fmla="*/ 0 w 360"/>
                  <a:gd name="T49" fmla="*/ 0 h 227"/>
                  <a:gd name="T50" fmla="*/ 0 w 360"/>
                  <a:gd name="T51" fmla="*/ 0 h 227"/>
                  <a:gd name="T52" fmla="*/ 0 w 360"/>
                  <a:gd name="T53" fmla="*/ 0 h 227"/>
                  <a:gd name="T54" fmla="*/ 0 w 360"/>
                  <a:gd name="T55" fmla="*/ 0 h 227"/>
                  <a:gd name="T56" fmla="*/ 0 w 360"/>
                  <a:gd name="T57" fmla="*/ 0 h 227"/>
                  <a:gd name="T58" fmla="*/ 0 w 360"/>
                  <a:gd name="T59" fmla="*/ 0 h 227"/>
                  <a:gd name="T60" fmla="*/ 0 w 360"/>
                  <a:gd name="T61" fmla="*/ 0 h 227"/>
                  <a:gd name="T62" fmla="*/ 0 w 360"/>
                  <a:gd name="T63" fmla="*/ 0 h 227"/>
                  <a:gd name="T64" fmla="*/ 0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66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77" name="Line 37"/>
              <p:cNvSpPr>
                <a:spLocks noChangeShapeType="1"/>
              </p:cNvSpPr>
              <p:nvPr/>
            </p:nvSpPr>
            <p:spPr bwMode="auto">
              <a:xfrm>
                <a:off x="858" y="1703"/>
                <a:ext cx="259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84478" name="Freeform 38"/>
              <p:cNvSpPr>
                <a:spLocks/>
              </p:cNvSpPr>
              <p:nvPr/>
            </p:nvSpPr>
            <p:spPr bwMode="auto">
              <a:xfrm>
                <a:off x="719" y="1399"/>
                <a:ext cx="297" cy="588"/>
              </a:xfrm>
              <a:custGeom>
                <a:avLst/>
                <a:gdLst>
                  <a:gd name="T0" fmla="*/ 0 w 282"/>
                  <a:gd name="T1" fmla="*/ 832528342 h 400"/>
                  <a:gd name="T2" fmla="*/ 763 w 282"/>
                  <a:gd name="T3" fmla="*/ 791665271 h 400"/>
                  <a:gd name="T4" fmla="*/ 896 w 282"/>
                  <a:gd name="T5" fmla="*/ 105463130 h 400"/>
                  <a:gd name="T6" fmla="*/ 1051 w 282"/>
                  <a:gd name="T7" fmla="*/ 156236680 h 400"/>
                  <a:gd name="T8" fmla="*/ 1370 w 282"/>
                  <a:gd name="T9" fmla="*/ 777084193 h 400"/>
                  <a:gd name="T10" fmla="*/ 2031 w 282"/>
                  <a:gd name="T11" fmla="*/ 829225006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905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84333" name="Group 209"/>
            <p:cNvGrpSpPr>
              <a:grpSpLocks/>
            </p:cNvGrpSpPr>
            <p:nvPr/>
          </p:nvGrpSpPr>
          <p:grpSpPr bwMode="auto">
            <a:xfrm>
              <a:off x="4300214" y="5227298"/>
              <a:ext cx="4238365" cy="890181"/>
              <a:chOff x="4300214" y="5227298"/>
              <a:chExt cx="4238365" cy="890181"/>
            </a:xfrm>
          </p:grpSpPr>
          <p:sp>
            <p:nvSpPr>
              <p:cNvPr id="184334" name="Line 82"/>
              <p:cNvSpPr>
                <a:spLocks noChangeShapeType="1"/>
              </p:cNvSpPr>
              <p:nvPr/>
            </p:nvSpPr>
            <p:spPr bwMode="auto">
              <a:xfrm flipH="1" flipV="1">
                <a:off x="6268970" y="5230162"/>
                <a:ext cx="0" cy="17127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84335" name="Text Box 84"/>
              <p:cNvSpPr txBox="1">
                <a:spLocks noChangeArrowheads="1"/>
              </p:cNvSpPr>
              <p:nvPr/>
            </p:nvSpPr>
            <p:spPr bwMode="auto">
              <a:xfrm>
                <a:off x="6349243" y="5227298"/>
                <a:ext cx="1994852" cy="3468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sr-Latn-CS" sz="1100" b="1">
                    <a:latin typeface="Calibri" pitchFamily="34" charset="0"/>
                    <a:cs typeface="Arial" charset="0"/>
                  </a:rPr>
                  <a:t>Нормализација патолошког стања</a:t>
                </a:r>
              </a:p>
            </p:txBody>
          </p:sp>
          <p:sp>
            <p:nvSpPr>
              <p:cNvPr id="184336" name="Freeform 85"/>
              <p:cNvSpPr>
                <a:spLocks/>
              </p:cNvSpPr>
              <p:nvPr/>
            </p:nvSpPr>
            <p:spPr bwMode="auto">
              <a:xfrm>
                <a:off x="8167839" y="5653485"/>
                <a:ext cx="370740" cy="463994"/>
              </a:xfrm>
              <a:custGeom>
                <a:avLst/>
                <a:gdLst>
                  <a:gd name="T0" fmla="*/ 0 w 988"/>
                  <a:gd name="T1" fmla="*/ 2147483647 h 943"/>
                  <a:gd name="T2" fmla="*/ 0 w 988"/>
                  <a:gd name="T3" fmla="*/ 2147483647 h 943"/>
                  <a:gd name="T4" fmla="*/ 0 w 988"/>
                  <a:gd name="T5" fmla="*/ 2147483647 h 943"/>
                  <a:gd name="T6" fmla="*/ 0 w 988"/>
                  <a:gd name="T7" fmla="*/ 2147483647 h 943"/>
                  <a:gd name="T8" fmla="*/ 0 w 988"/>
                  <a:gd name="T9" fmla="*/ 2147483647 h 943"/>
                  <a:gd name="T10" fmla="*/ 0 w 988"/>
                  <a:gd name="T11" fmla="*/ 2147483647 h 943"/>
                  <a:gd name="T12" fmla="*/ 0 w 988"/>
                  <a:gd name="T13" fmla="*/ 2147483647 h 943"/>
                  <a:gd name="T14" fmla="*/ 0 w 988"/>
                  <a:gd name="T15" fmla="*/ 2147483647 h 943"/>
                  <a:gd name="T16" fmla="*/ 0 w 988"/>
                  <a:gd name="T17" fmla="*/ 2147483647 h 943"/>
                  <a:gd name="T18" fmla="*/ 0 w 988"/>
                  <a:gd name="T19" fmla="*/ 0 h 943"/>
                  <a:gd name="T20" fmla="*/ 0 w 988"/>
                  <a:gd name="T21" fmla="*/ 2147483647 h 943"/>
                  <a:gd name="T22" fmla="*/ 0 w 988"/>
                  <a:gd name="T23" fmla="*/ 2147483647 h 943"/>
                  <a:gd name="T24" fmla="*/ 0 w 988"/>
                  <a:gd name="T25" fmla="*/ 2147483647 h 943"/>
                  <a:gd name="T26" fmla="*/ 0 w 988"/>
                  <a:gd name="T27" fmla="*/ 2147483647 h 943"/>
                  <a:gd name="T28" fmla="*/ 0 w 988"/>
                  <a:gd name="T29" fmla="*/ 2147483647 h 943"/>
                  <a:gd name="T30" fmla="*/ 0 w 988"/>
                  <a:gd name="T31" fmla="*/ 2147483647 h 943"/>
                  <a:gd name="T32" fmla="*/ 0 w 988"/>
                  <a:gd name="T33" fmla="*/ 2147483647 h 943"/>
                  <a:gd name="T34" fmla="*/ 0 w 988"/>
                  <a:gd name="T35" fmla="*/ 2147483647 h 943"/>
                  <a:gd name="T36" fmla="*/ 0 w 988"/>
                  <a:gd name="T37" fmla="*/ 2147483647 h 943"/>
                  <a:gd name="T38" fmla="*/ 0 w 988"/>
                  <a:gd name="T39" fmla="*/ 2147483647 h 943"/>
                  <a:gd name="T40" fmla="*/ 0 w 988"/>
                  <a:gd name="T41" fmla="*/ 2147483647 h 943"/>
                  <a:gd name="T42" fmla="*/ 0 w 988"/>
                  <a:gd name="T43" fmla="*/ 2147483647 h 943"/>
                  <a:gd name="T44" fmla="*/ 0 w 988"/>
                  <a:gd name="T45" fmla="*/ 2147483647 h 943"/>
                  <a:gd name="T46" fmla="*/ 0 w 988"/>
                  <a:gd name="T47" fmla="*/ 2147483647 h 943"/>
                  <a:gd name="T48" fmla="*/ 0 w 988"/>
                  <a:gd name="T49" fmla="*/ 2147483647 h 943"/>
                  <a:gd name="T50" fmla="*/ 0 w 988"/>
                  <a:gd name="T51" fmla="*/ 2147483647 h 943"/>
                  <a:gd name="T52" fmla="*/ 0 w 988"/>
                  <a:gd name="T53" fmla="*/ 2147483647 h 943"/>
                  <a:gd name="T54" fmla="*/ 0 w 988"/>
                  <a:gd name="T55" fmla="*/ 2147483647 h 943"/>
                  <a:gd name="T56" fmla="*/ 0 w 988"/>
                  <a:gd name="T57" fmla="*/ 2147483647 h 943"/>
                  <a:gd name="T58" fmla="*/ 0 w 988"/>
                  <a:gd name="T59" fmla="*/ 2147483647 h 943"/>
                  <a:gd name="T60" fmla="*/ 0 w 988"/>
                  <a:gd name="T61" fmla="*/ 2147483647 h 943"/>
                  <a:gd name="T62" fmla="*/ 0 w 988"/>
                  <a:gd name="T63" fmla="*/ 2147483647 h 943"/>
                  <a:gd name="T64" fmla="*/ 0 w 988"/>
                  <a:gd name="T65" fmla="*/ 2147483647 h 943"/>
                  <a:gd name="T66" fmla="*/ 0 w 988"/>
                  <a:gd name="T67" fmla="*/ 2147483647 h 943"/>
                  <a:gd name="T68" fmla="*/ 0 w 988"/>
                  <a:gd name="T69" fmla="*/ 2147483647 h 943"/>
                  <a:gd name="T70" fmla="*/ 0 w 988"/>
                  <a:gd name="T71" fmla="*/ 2147483647 h 943"/>
                  <a:gd name="T72" fmla="*/ 0 w 988"/>
                  <a:gd name="T73" fmla="*/ 2147483647 h 943"/>
                  <a:gd name="T74" fmla="*/ 0 w 988"/>
                  <a:gd name="T75" fmla="*/ 2147483647 h 943"/>
                  <a:gd name="T76" fmla="*/ 0 w 988"/>
                  <a:gd name="T77" fmla="*/ 2147483647 h 943"/>
                  <a:gd name="T78" fmla="*/ 0 w 988"/>
                  <a:gd name="T79" fmla="*/ 2147483647 h 943"/>
                  <a:gd name="T80" fmla="*/ 0 w 988"/>
                  <a:gd name="T81" fmla="*/ 2147483647 h 943"/>
                  <a:gd name="T82" fmla="*/ 0 w 988"/>
                  <a:gd name="T83" fmla="*/ 2147483647 h 943"/>
                  <a:gd name="T84" fmla="*/ 0 w 988"/>
                  <a:gd name="T85" fmla="*/ 2147483647 h 943"/>
                  <a:gd name="T86" fmla="*/ 0 w 988"/>
                  <a:gd name="T87" fmla="*/ 2147483647 h 943"/>
                  <a:gd name="T88" fmla="*/ 0 w 988"/>
                  <a:gd name="T89" fmla="*/ 2147483647 h 943"/>
                  <a:gd name="T90" fmla="*/ 0 w 988"/>
                  <a:gd name="T91" fmla="*/ 2147483647 h 943"/>
                  <a:gd name="T92" fmla="*/ 0 w 988"/>
                  <a:gd name="T93" fmla="*/ 2147483647 h 943"/>
                  <a:gd name="T94" fmla="*/ 0 w 988"/>
                  <a:gd name="T95" fmla="*/ 2147483647 h 943"/>
                  <a:gd name="T96" fmla="*/ 0 w 988"/>
                  <a:gd name="T97" fmla="*/ 2147483647 h 943"/>
                  <a:gd name="T98" fmla="*/ 0 w 988"/>
                  <a:gd name="T99" fmla="*/ 2147483647 h 943"/>
                  <a:gd name="T100" fmla="*/ 0 w 988"/>
                  <a:gd name="T101" fmla="*/ 2147483647 h 943"/>
                  <a:gd name="T102" fmla="*/ 0 w 988"/>
                  <a:gd name="T103" fmla="*/ 2147483647 h 943"/>
                  <a:gd name="T104" fmla="*/ 0 w 988"/>
                  <a:gd name="T105" fmla="*/ 2147483647 h 943"/>
                  <a:gd name="T106" fmla="*/ 0 w 988"/>
                  <a:gd name="T107" fmla="*/ 2147483647 h 943"/>
                  <a:gd name="T108" fmla="*/ 0 w 988"/>
                  <a:gd name="T109" fmla="*/ 2147483647 h 943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988"/>
                  <a:gd name="T166" fmla="*/ 0 h 943"/>
                  <a:gd name="T167" fmla="*/ 988 w 988"/>
                  <a:gd name="T168" fmla="*/ 943 h 943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988" h="943">
                    <a:moveTo>
                      <a:pt x="988" y="451"/>
                    </a:moveTo>
                    <a:lnTo>
                      <a:pt x="986" y="451"/>
                    </a:lnTo>
                    <a:lnTo>
                      <a:pt x="984" y="452"/>
                    </a:lnTo>
                    <a:lnTo>
                      <a:pt x="980" y="454"/>
                    </a:lnTo>
                    <a:lnTo>
                      <a:pt x="976" y="456"/>
                    </a:lnTo>
                    <a:lnTo>
                      <a:pt x="969" y="458"/>
                    </a:lnTo>
                    <a:lnTo>
                      <a:pt x="961" y="460"/>
                    </a:lnTo>
                    <a:lnTo>
                      <a:pt x="952" y="462"/>
                    </a:lnTo>
                    <a:lnTo>
                      <a:pt x="942" y="464"/>
                    </a:lnTo>
                    <a:lnTo>
                      <a:pt x="931" y="466"/>
                    </a:lnTo>
                    <a:lnTo>
                      <a:pt x="919" y="466"/>
                    </a:lnTo>
                    <a:lnTo>
                      <a:pt x="906" y="466"/>
                    </a:lnTo>
                    <a:lnTo>
                      <a:pt x="891" y="464"/>
                    </a:lnTo>
                    <a:lnTo>
                      <a:pt x="876" y="462"/>
                    </a:lnTo>
                    <a:lnTo>
                      <a:pt x="861" y="458"/>
                    </a:lnTo>
                    <a:lnTo>
                      <a:pt x="844" y="454"/>
                    </a:lnTo>
                    <a:lnTo>
                      <a:pt x="827" y="447"/>
                    </a:lnTo>
                    <a:lnTo>
                      <a:pt x="808" y="439"/>
                    </a:lnTo>
                    <a:lnTo>
                      <a:pt x="798" y="434"/>
                    </a:lnTo>
                    <a:lnTo>
                      <a:pt x="789" y="428"/>
                    </a:lnTo>
                    <a:lnTo>
                      <a:pt x="779" y="422"/>
                    </a:lnTo>
                    <a:lnTo>
                      <a:pt x="770" y="416"/>
                    </a:lnTo>
                    <a:lnTo>
                      <a:pt x="760" y="409"/>
                    </a:lnTo>
                    <a:lnTo>
                      <a:pt x="749" y="401"/>
                    </a:lnTo>
                    <a:lnTo>
                      <a:pt x="739" y="394"/>
                    </a:lnTo>
                    <a:lnTo>
                      <a:pt x="730" y="386"/>
                    </a:lnTo>
                    <a:lnTo>
                      <a:pt x="719" y="377"/>
                    </a:lnTo>
                    <a:lnTo>
                      <a:pt x="709" y="365"/>
                    </a:lnTo>
                    <a:lnTo>
                      <a:pt x="698" y="356"/>
                    </a:lnTo>
                    <a:lnTo>
                      <a:pt x="688" y="344"/>
                    </a:lnTo>
                    <a:lnTo>
                      <a:pt x="677" y="331"/>
                    </a:lnTo>
                    <a:lnTo>
                      <a:pt x="666" y="320"/>
                    </a:lnTo>
                    <a:lnTo>
                      <a:pt x="656" y="307"/>
                    </a:lnTo>
                    <a:lnTo>
                      <a:pt x="645" y="291"/>
                    </a:lnTo>
                    <a:lnTo>
                      <a:pt x="633" y="276"/>
                    </a:lnTo>
                    <a:lnTo>
                      <a:pt x="624" y="261"/>
                    </a:lnTo>
                    <a:lnTo>
                      <a:pt x="613" y="244"/>
                    </a:lnTo>
                    <a:lnTo>
                      <a:pt x="601" y="225"/>
                    </a:lnTo>
                    <a:lnTo>
                      <a:pt x="590" y="208"/>
                    </a:lnTo>
                    <a:lnTo>
                      <a:pt x="580" y="189"/>
                    </a:lnTo>
                    <a:lnTo>
                      <a:pt x="569" y="168"/>
                    </a:lnTo>
                    <a:lnTo>
                      <a:pt x="558" y="147"/>
                    </a:lnTo>
                    <a:lnTo>
                      <a:pt x="546" y="125"/>
                    </a:lnTo>
                    <a:lnTo>
                      <a:pt x="535" y="102"/>
                    </a:lnTo>
                    <a:lnTo>
                      <a:pt x="525" y="77"/>
                    </a:lnTo>
                    <a:lnTo>
                      <a:pt x="514" y="53"/>
                    </a:lnTo>
                    <a:lnTo>
                      <a:pt x="503" y="26"/>
                    </a:lnTo>
                    <a:lnTo>
                      <a:pt x="493" y="0"/>
                    </a:lnTo>
                    <a:lnTo>
                      <a:pt x="493" y="1"/>
                    </a:lnTo>
                    <a:lnTo>
                      <a:pt x="493" y="5"/>
                    </a:lnTo>
                    <a:lnTo>
                      <a:pt x="495" y="9"/>
                    </a:lnTo>
                    <a:lnTo>
                      <a:pt x="495" y="13"/>
                    </a:lnTo>
                    <a:lnTo>
                      <a:pt x="497" y="18"/>
                    </a:lnTo>
                    <a:lnTo>
                      <a:pt x="497" y="22"/>
                    </a:lnTo>
                    <a:lnTo>
                      <a:pt x="499" y="30"/>
                    </a:lnTo>
                    <a:lnTo>
                      <a:pt x="499" y="36"/>
                    </a:lnTo>
                    <a:lnTo>
                      <a:pt x="501" y="43"/>
                    </a:lnTo>
                    <a:lnTo>
                      <a:pt x="503" y="51"/>
                    </a:lnTo>
                    <a:lnTo>
                      <a:pt x="505" y="66"/>
                    </a:lnTo>
                    <a:lnTo>
                      <a:pt x="506" y="85"/>
                    </a:lnTo>
                    <a:lnTo>
                      <a:pt x="508" y="102"/>
                    </a:lnTo>
                    <a:lnTo>
                      <a:pt x="508" y="123"/>
                    </a:lnTo>
                    <a:lnTo>
                      <a:pt x="508" y="142"/>
                    </a:lnTo>
                    <a:lnTo>
                      <a:pt x="508" y="163"/>
                    </a:lnTo>
                    <a:lnTo>
                      <a:pt x="506" y="181"/>
                    </a:lnTo>
                    <a:lnTo>
                      <a:pt x="505" y="200"/>
                    </a:lnTo>
                    <a:lnTo>
                      <a:pt x="501" y="219"/>
                    </a:lnTo>
                    <a:lnTo>
                      <a:pt x="495" y="238"/>
                    </a:lnTo>
                    <a:lnTo>
                      <a:pt x="487" y="253"/>
                    </a:lnTo>
                    <a:lnTo>
                      <a:pt x="484" y="261"/>
                    </a:lnTo>
                    <a:lnTo>
                      <a:pt x="480" y="269"/>
                    </a:lnTo>
                    <a:lnTo>
                      <a:pt x="474" y="274"/>
                    </a:lnTo>
                    <a:lnTo>
                      <a:pt x="469" y="282"/>
                    </a:lnTo>
                    <a:lnTo>
                      <a:pt x="463" y="288"/>
                    </a:lnTo>
                    <a:lnTo>
                      <a:pt x="455" y="291"/>
                    </a:lnTo>
                    <a:lnTo>
                      <a:pt x="450" y="295"/>
                    </a:lnTo>
                    <a:lnTo>
                      <a:pt x="442" y="299"/>
                    </a:lnTo>
                    <a:lnTo>
                      <a:pt x="433" y="303"/>
                    </a:lnTo>
                    <a:lnTo>
                      <a:pt x="425" y="305"/>
                    </a:lnTo>
                    <a:lnTo>
                      <a:pt x="415" y="307"/>
                    </a:lnTo>
                    <a:lnTo>
                      <a:pt x="404" y="307"/>
                    </a:lnTo>
                    <a:lnTo>
                      <a:pt x="393" y="307"/>
                    </a:lnTo>
                    <a:lnTo>
                      <a:pt x="381" y="305"/>
                    </a:lnTo>
                    <a:lnTo>
                      <a:pt x="370" y="303"/>
                    </a:lnTo>
                    <a:lnTo>
                      <a:pt x="357" y="301"/>
                    </a:lnTo>
                    <a:lnTo>
                      <a:pt x="343" y="295"/>
                    </a:lnTo>
                    <a:lnTo>
                      <a:pt x="328" y="291"/>
                    </a:lnTo>
                    <a:lnTo>
                      <a:pt x="313" y="284"/>
                    </a:lnTo>
                    <a:lnTo>
                      <a:pt x="298" y="276"/>
                    </a:lnTo>
                    <a:lnTo>
                      <a:pt x="281" y="269"/>
                    </a:lnTo>
                    <a:lnTo>
                      <a:pt x="264" y="259"/>
                    </a:lnTo>
                    <a:lnTo>
                      <a:pt x="245" y="248"/>
                    </a:lnTo>
                    <a:lnTo>
                      <a:pt x="226" y="236"/>
                    </a:lnTo>
                    <a:lnTo>
                      <a:pt x="205" y="221"/>
                    </a:lnTo>
                    <a:lnTo>
                      <a:pt x="184" y="208"/>
                    </a:lnTo>
                    <a:lnTo>
                      <a:pt x="162" y="191"/>
                    </a:lnTo>
                    <a:lnTo>
                      <a:pt x="139" y="174"/>
                    </a:lnTo>
                    <a:lnTo>
                      <a:pt x="114" y="153"/>
                    </a:lnTo>
                    <a:lnTo>
                      <a:pt x="90" y="134"/>
                    </a:lnTo>
                    <a:lnTo>
                      <a:pt x="91" y="134"/>
                    </a:lnTo>
                    <a:lnTo>
                      <a:pt x="91" y="136"/>
                    </a:lnTo>
                    <a:lnTo>
                      <a:pt x="93" y="138"/>
                    </a:lnTo>
                    <a:lnTo>
                      <a:pt x="95" y="140"/>
                    </a:lnTo>
                    <a:lnTo>
                      <a:pt x="99" y="144"/>
                    </a:lnTo>
                    <a:lnTo>
                      <a:pt x="105" y="149"/>
                    </a:lnTo>
                    <a:lnTo>
                      <a:pt x="114" y="159"/>
                    </a:lnTo>
                    <a:lnTo>
                      <a:pt x="124" y="168"/>
                    </a:lnTo>
                    <a:lnTo>
                      <a:pt x="133" y="180"/>
                    </a:lnTo>
                    <a:lnTo>
                      <a:pt x="144" y="191"/>
                    </a:lnTo>
                    <a:lnTo>
                      <a:pt x="156" y="204"/>
                    </a:lnTo>
                    <a:lnTo>
                      <a:pt x="167" y="217"/>
                    </a:lnTo>
                    <a:lnTo>
                      <a:pt x="179" y="231"/>
                    </a:lnTo>
                    <a:lnTo>
                      <a:pt x="190" y="246"/>
                    </a:lnTo>
                    <a:lnTo>
                      <a:pt x="201" y="261"/>
                    </a:lnTo>
                    <a:lnTo>
                      <a:pt x="211" y="276"/>
                    </a:lnTo>
                    <a:lnTo>
                      <a:pt x="222" y="289"/>
                    </a:lnTo>
                    <a:lnTo>
                      <a:pt x="230" y="305"/>
                    </a:lnTo>
                    <a:lnTo>
                      <a:pt x="237" y="318"/>
                    </a:lnTo>
                    <a:lnTo>
                      <a:pt x="243" y="331"/>
                    </a:lnTo>
                    <a:lnTo>
                      <a:pt x="245" y="339"/>
                    </a:lnTo>
                    <a:lnTo>
                      <a:pt x="247" y="344"/>
                    </a:lnTo>
                    <a:lnTo>
                      <a:pt x="249" y="350"/>
                    </a:lnTo>
                    <a:lnTo>
                      <a:pt x="249" y="356"/>
                    </a:lnTo>
                    <a:lnTo>
                      <a:pt x="251" y="361"/>
                    </a:lnTo>
                    <a:lnTo>
                      <a:pt x="249" y="367"/>
                    </a:lnTo>
                    <a:lnTo>
                      <a:pt x="249" y="371"/>
                    </a:lnTo>
                    <a:lnTo>
                      <a:pt x="247" y="375"/>
                    </a:lnTo>
                    <a:lnTo>
                      <a:pt x="245" y="379"/>
                    </a:lnTo>
                    <a:lnTo>
                      <a:pt x="241" y="382"/>
                    </a:lnTo>
                    <a:lnTo>
                      <a:pt x="239" y="386"/>
                    </a:lnTo>
                    <a:lnTo>
                      <a:pt x="234" y="390"/>
                    </a:lnTo>
                    <a:lnTo>
                      <a:pt x="230" y="392"/>
                    </a:lnTo>
                    <a:lnTo>
                      <a:pt x="224" y="394"/>
                    </a:lnTo>
                    <a:lnTo>
                      <a:pt x="217" y="396"/>
                    </a:lnTo>
                    <a:lnTo>
                      <a:pt x="209" y="396"/>
                    </a:lnTo>
                    <a:lnTo>
                      <a:pt x="201" y="396"/>
                    </a:lnTo>
                    <a:lnTo>
                      <a:pt x="192" y="396"/>
                    </a:lnTo>
                    <a:lnTo>
                      <a:pt x="180" y="396"/>
                    </a:lnTo>
                    <a:lnTo>
                      <a:pt x="169" y="394"/>
                    </a:lnTo>
                    <a:lnTo>
                      <a:pt x="158" y="392"/>
                    </a:lnTo>
                    <a:lnTo>
                      <a:pt x="144" y="388"/>
                    </a:lnTo>
                    <a:lnTo>
                      <a:pt x="129" y="386"/>
                    </a:lnTo>
                    <a:lnTo>
                      <a:pt x="114" y="382"/>
                    </a:lnTo>
                    <a:lnTo>
                      <a:pt x="99" y="377"/>
                    </a:lnTo>
                    <a:lnTo>
                      <a:pt x="80" y="371"/>
                    </a:lnTo>
                    <a:lnTo>
                      <a:pt x="61" y="365"/>
                    </a:lnTo>
                    <a:lnTo>
                      <a:pt x="42" y="358"/>
                    </a:lnTo>
                    <a:lnTo>
                      <a:pt x="54" y="369"/>
                    </a:lnTo>
                    <a:lnTo>
                      <a:pt x="65" y="379"/>
                    </a:lnTo>
                    <a:lnTo>
                      <a:pt x="74" y="388"/>
                    </a:lnTo>
                    <a:lnTo>
                      <a:pt x="84" y="398"/>
                    </a:lnTo>
                    <a:lnTo>
                      <a:pt x="91" y="407"/>
                    </a:lnTo>
                    <a:lnTo>
                      <a:pt x="99" y="416"/>
                    </a:lnTo>
                    <a:lnTo>
                      <a:pt x="107" y="426"/>
                    </a:lnTo>
                    <a:lnTo>
                      <a:pt x="112" y="435"/>
                    </a:lnTo>
                    <a:lnTo>
                      <a:pt x="120" y="445"/>
                    </a:lnTo>
                    <a:lnTo>
                      <a:pt x="124" y="454"/>
                    </a:lnTo>
                    <a:lnTo>
                      <a:pt x="129" y="464"/>
                    </a:lnTo>
                    <a:lnTo>
                      <a:pt x="133" y="471"/>
                    </a:lnTo>
                    <a:lnTo>
                      <a:pt x="135" y="481"/>
                    </a:lnTo>
                    <a:lnTo>
                      <a:pt x="139" y="488"/>
                    </a:lnTo>
                    <a:lnTo>
                      <a:pt x="141" y="498"/>
                    </a:lnTo>
                    <a:lnTo>
                      <a:pt x="143" y="506"/>
                    </a:lnTo>
                    <a:lnTo>
                      <a:pt x="144" y="513"/>
                    </a:lnTo>
                    <a:lnTo>
                      <a:pt x="144" y="523"/>
                    </a:lnTo>
                    <a:lnTo>
                      <a:pt x="144" y="538"/>
                    </a:lnTo>
                    <a:lnTo>
                      <a:pt x="143" y="553"/>
                    </a:lnTo>
                    <a:lnTo>
                      <a:pt x="141" y="568"/>
                    </a:lnTo>
                    <a:lnTo>
                      <a:pt x="137" y="581"/>
                    </a:lnTo>
                    <a:lnTo>
                      <a:pt x="131" y="595"/>
                    </a:lnTo>
                    <a:lnTo>
                      <a:pt x="124" y="608"/>
                    </a:lnTo>
                    <a:lnTo>
                      <a:pt x="116" y="619"/>
                    </a:lnTo>
                    <a:lnTo>
                      <a:pt x="108" y="631"/>
                    </a:lnTo>
                    <a:lnTo>
                      <a:pt x="99" y="642"/>
                    </a:lnTo>
                    <a:lnTo>
                      <a:pt x="90" y="651"/>
                    </a:lnTo>
                    <a:lnTo>
                      <a:pt x="80" y="661"/>
                    </a:lnTo>
                    <a:lnTo>
                      <a:pt x="71" y="670"/>
                    </a:lnTo>
                    <a:lnTo>
                      <a:pt x="61" y="678"/>
                    </a:lnTo>
                    <a:lnTo>
                      <a:pt x="52" y="686"/>
                    </a:lnTo>
                    <a:lnTo>
                      <a:pt x="42" y="693"/>
                    </a:lnTo>
                    <a:lnTo>
                      <a:pt x="35" y="699"/>
                    </a:lnTo>
                    <a:lnTo>
                      <a:pt x="25" y="705"/>
                    </a:lnTo>
                    <a:lnTo>
                      <a:pt x="19" y="708"/>
                    </a:lnTo>
                    <a:lnTo>
                      <a:pt x="12" y="712"/>
                    </a:lnTo>
                    <a:lnTo>
                      <a:pt x="8" y="714"/>
                    </a:lnTo>
                    <a:lnTo>
                      <a:pt x="4" y="718"/>
                    </a:lnTo>
                    <a:lnTo>
                      <a:pt x="0" y="718"/>
                    </a:lnTo>
                    <a:lnTo>
                      <a:pt x="2" y="718"/>
                    </a:lnTo>
                    <a:lnTo>
                      <a:pt x="4" y="718"/>
                    </a:lnTo>
                    <a:lnTo>
                      <a:pt x="6" y="718"/>
                    </a:lnTo>
                    <a:lnTo>
                      <a:pt x="10" y="716"/>
                    </a:lnTo>
                    <a:lnTo>
                      <a:pt x="14" y="716"/>
                    </a:lnTo>
                    <a:lnTo>
                      <a:pt x="18" y="714"/>
                    </a:lnTo>
                    <a:lnTo>
                      <a:pt x="21" y="714"/>
                    </a:lnTo>
                    <a:lnTo>
                      <a:pt x="27" y="712"/>
                    </a:lnTo>
                    <a:lnTo>
                      <a:pt x="33" y="710"/>
                    </a:lnTo>
                    <a:lnTo>
                      <a:pt x="40" y="710"/>
                    </a:lnTo>
                    <a:lnTo>
                      <a:pt x="46" y="708"/>
                    </a:lnTo>
                    <a:lnTo>
                      <a:pt x="61" y="705"/>
                    </a:lnTo>
                    <a:lnTo>
                      <a:pt x="78" y="703"/>
                    </a:lnTo>
                    <a:lnTo>
                      <a:pt x="95" y="701"/>
                    </a:lnTo>
                    <a:lnTo>
                      <a:pt x="114" y="697"/>
                    </a:lnTo>
                    <a:lnTo>
                      <a:pt x="133" y="695"/>
                    </a:lnTo>
                    <a:lnTo>
                      <a:pt x="154" y="693"/>
                    </a:lnTo>
                    <a:lnTo>
                      <a:pt x="173" y="693"/>
                    </a:lnTo>
                    <a:lnTo>
                      <a:pt x="194" y="693"/>
                    </a:lnTo>
                    <a:lnTo>
                      <a:pt x="215" y="693"/>
                    </a:lnTo>
                    <a:lnTo>
                      <a:pt x="235" y="695"/>
                    </a:lnTo>
                    <a:lnTo>
                      <a:pt x="256" y="697"/>
                    </a:lnTo>
                    <a:lnTo>
                      <a:pt x="275" y="701"/>
                    </a:lnTo>
                    <a:lnTo>
                      <a:pt x="294" y="706"/>
                    </a:lnTo>
                    <a:lnTo>
                      <a:pt x="311" y="712"/>
                    </a:lnTo>
                    <a:lnTo>
                      <a:pt x="326" y="720"/>
                    </a:lnTo>
                    <a:lnTo>
                      <a:pt x="342" y="729"/>
                    </a:lnTo>
                    <a:lnTo>
                      <a:pt x="349" y="735"/>
                    </a:lnTo>
                    <a:lnTo>
                      <a:pt x="355" y="741"/>
                    </a:lnTo>
                    <a:lnTo>
                      <a:pt x="361" y="748"/>
                    </a:lnTo>
                    <a:lnTo>
                      <a:pt x="366" y="756"/>
                    </a:lnTo>
                    <a:lnTo>
                      <a:pt x="370" y="761"/>
                    </a:lnTo>
                    <a:lnTo>
                      <a:pt x="374" y="771"/>
                    </a:lnTo>
                    <a:lnTo>
                      <a:pt x="378" y="778"/>
                    </a:lnTo>
                    <a:lnTo>
                      <a:pt x="381" y="788"/>
                    </a:lnTo>
                    <a:lnTo>
                      <a:pt x="383" y="797"/>
                    </a:lnTo>
                    <a:lnTo>
                      <a:pt x="385" y="807"/>
                    </a:lnTo>
                    <a:lnTo>
                      <a:pt x="385" y="818"/>
                    </a:lnTo>
                    <a:lnTo>
                      <a:pt x="385" y="830"/>
                    </a:lnTo>
                    <a:lnTo>
                      <a:pt x="385" y="841"/>
                    </a:lnTo>
                    <a:lnTo>
                      <a:pt x="383" y="854"/>
                    </a:lnTo>
                    <a:lnTo>
                      <a:pt x="381" y="867"/>
                    </a:lnTo>
                    <a:lnTo>
                      <a:pt x="378" y="881"/>
                    </a:lnTo>
                    <a:lnTo>
                      <a:pt x="374" y="896"/>
                    </a:lnTo>
                    <a:lnTo>
                      <a:pt x="370" y="911"/>
                    </a:lnTo>
                    <a:lnTo>
                      <a:pt x="364" y="926"/>
                    </a:lnTo>
                    <a:lnTo>
                      <a:pt x="357" y="943"/>
                    </a:lnTo>
                    <a:lnTo>
                      <a:pt x="376" y="921"/>
                    </a:lnTo>
                    <a:lnTo>
                      <a:pt x="397" y="900"/>
                    </a:lnTo>
                    <a:lnTo>
                      <a:pt x="417" y="877"/>
                    </a:lnTo>
                    <a:lnTo>
                      <a:pt x="440" y="858"/>
                    </a:lnTo>
                    <a:lnTo>
                      <a:pt x="463" y="839"/>
                    </a:lnTo>
                    <a:lnTo>
                      <a:pt x="487" y="822"/>
                    </a:lnTo>
                    <a:lnTo>
                      <a:pt x="512" y="805"/>
                    </a:lnTo>
                    <a:lnTo>
                      <a:pt x="537" y="788"/>
                    </a:lnTo>
                    <a:lnTo>
                      <a:pt x="563" y="773"/>
                    </a:lnTo>
                    <a:lnTo>
                      <a:pt x="590" y="759"/>
                    </a:lnTo>
                    <a:lnTo>
                      <a:pt x="616" y="746"/>
                    </a:lnTo>
                    <a:lnTo>
                      <a:pt x="641" y="733"/>
                    </a:lnTo>
                    <a:lnTo>
                      <a:pt x="667" y="722"/>
                    </a:lnTo>
                    <a:lnTo>
                      <a:pt x="694" y="712"/>
                    </a:lnTo>
                    <a:lnTo>
                      <a:pt x="721" y="701"/>
                    </a:lnTo>
                    <a:lnTo>
                      <a:pt x="745" y="691"/>
                    </a:lnTo>
                    <a:lnTo>
                      <a:pt x="770" y="684"/>
                    </a:lnTo>
                    <a:lnTo>
                      <a:pt x="794" y="676"/>
                    </a:lnTo>
                    <a:lnTo>
                      <a:pt x="817" y="669"/>
                    </a:lnTo>
                    <a:lnTo>
                      <a:pt x="840" y="663"/>
                    </a:lnTo>
                    <a:lnTo>
                      <a:pt x="861" y="657"/>
                    </a:lnTo>
                    <a:lnTo>
                      <a:pt x="880" y="651"/>
                    </a:lnTo>
                    <a:lnTo>
                      <a:pt x="899" y="646"/>
                    </a:lnTo>
                    <a:lnTo>
                      <a:pt x="916" y="642"/>
                    </a:lnTo>
                    <a:lnTo>
                      <a:pt x="931" y="640"/>
                    </a:lnTo>
                    <a:lnTo>
                      <a:pt x="946" y="636"/>
                    </a:lnTo>
                    <a:lnTo>
                      <a:pt x="952" y="634"/>
                    </a:lnTo>
                    <a:lnTo>
                      <a:pt x="957" y="634"/>
                    </a:lnTo>
                    <a:lnTo>
                      <a:pt x="963" y="632"/>
                    </a:lnTo>
                    <a:lnTo>
                      <a:pt x="969" y="632"/>
                    </a:lnTo>
                    <a:lnTo>
                      <a:pt x="973" y="631"/>
                    </a:lnTo>
                    <a:lnTo>
                      <a:pt x="976" y="631"/>
                    </a:lnTo>
                    <a:lnTo>
                      <a:pt x="980" y="631"/>
                    </a:lnTo>
                    <a:lnTo>
                      <a:pt x="982" y="629"/>
                    </a:lnTo>
                    <a:lnTo>
                      <a:pt x="984" y="629"/>
                    </a:lnTo>
                    <a:lnTo>
                      <a:pt x="986" y="629"/>
                    </a:lnTo>
                    <a:lnTo>
                      <a:pt x="988" y="629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37" name="Freeform 86"/>
              <p:cNvSpPr>
                <a:spLocks/>
              </p:cNvSpPr>
              <p:nvPr/>
            </p:nvSpPr>
            <p:spPr bwMode="auto">
              <a:xfrm>
                <a:off x="8268408" y="5864860"/>
                <a:ext cx="135512" cy="111702"/>
              </a:xfrm>
              <a:custGeom>
                <a:avLst/>
                <a:gdLst>
                  <a:gd name="T0" fmla="*/ 0 w 360"/>
                  <a:gd name="T1" fmla="*/ 0 h 227"/>
                  <a:gd name="T2" fmla="*/ 0 w 360"/>
                  <a:gd name="T3" fmla="*/ 2147483647 h 227"/>
                  <a:gd name="T4" fmla="*/ 0 w 360"/>
                  <a:gd name="T5" fmla="*/ 2147483647 h 227"/>
                  <a:gd name="T6" fmla="*/ 0 w 360"/>
                  <a:gd name="T7" fmla="*/ 2147483647 h 227"/>
                  <a:gd name="T8" fmla="*/ 0 w 360"/>
                  <a:gd name="T9" fmla="*/ 2147483647 h 227"/>
                  <a:gd name="T10" fmla="*/ 0 w 360"/>
                  <a:gd name="T11" fmla="*/ 2147483647 h 227"/>
                  <a:gd name="T12" fmla="*/ 0 w 360"/>
                  <a:gd name="T13" fmla="*/ 2147483647 h 227"/>
                  <a:gd name="T14" fmla="*/ 0 w 360"/>
                  <a:gd name="T15" fmla="*/ 2147483647 h 227"/>
                  <a:gd name="T16" fmla="*/ 0 w 360"/>
                  <a:gd name="T17" fmla="*/ 2147483647 h 227"/>
                  <a:gd name="T18" fmla="*/ 0 w 360"/>
                  <a:gd name="T19" fmla="*/ 2147483647 h 227"/>
                  <a:gd name="T20" fmla="*/ 0 w 360"/>
                  <a:gd name="T21" fmla="*/ 2147483647 h 227"/>
                  <a:gd name="T22" fmla="*/ 0 w 360"/>
                  <a:gd name="T23" fmla="*/ 2147483647 h 227"/>
                  <a:gd name="T24" fmla="*/ 0 w 360"/>
                  <a:gd name="T25" fmla="*/ 2147483647 h 227"/>
                  <a:gd name="T26" fmla="*/ 0 w 360"/>
                  <a:gd name="T27" fmla="*/ 2147483647 h 227"/>
                  <a:gd name="T28" fmla="*/ 0 w 360"/>
                  <a:gd name="T29" fmla="*/ 2147483647 h 227"/>
                  <a:gd name="T30" fmla="*/ 0 w 360"/>
                  <a:gd name="T31" fmla="*/ 2147483647 h 227"/>
                  <a:gd name="T32" fmla="*/ 0 w 360"/>
                  <a:gd name="T33" fmla="*/ 2147483647 h 227"/>
                  <a:gd name="T34" fmla="*/ 0 w 360"/>
                  <a:gd name="T35" fmla="*/ 2147483647 h 227"/>
                  <a:gd name="T36" fmla="*/ 0 w 360"/>
                  <a:gd name="T37" fmla="*/ 2147483647 h 227"/>
                  <a:gd name="T38" fmla="*/ 0 w 360"/>
                  <a:gd name="T39" fmla="*/ 2147483647 h 227"/>
                  <a:gd name="T40" fmla="*/ 0 w 360"/>
                  <a:gd name="T41" fmla="*/ 2147483647 h 227"/>
                  <a:gd name="T42" fmla="*/ 0 w 360"/>
                  <a:gd name="T43" fmla="*/ 2147483647 h 227"/>
                  <a:gd name="T44" fmla="*/ 0 w 360"/>
                  <a:gd name="T45" fmla="*/ 2147483647 h 227"/>
                  <a:gd name="T46" fmla="*/ 0 w 360"/>
                  <a:gd name="T47" fmla="*/ 2147483647 h 227"/>
                  <a:gd name="T48" fmla="*/ 0 w 360"/>
                  <a:gd name="T49" fmla="*/ 2147483647 h 227"/>
                  <a:gd name="T50" fmla="*/ 0 w 360"/>
                  <a:gd name="T51" fmla="*/ 2147483647 h 227"/>
                  <a:gd name="T52" fmla="*/ 0 w 360"/>
                  <a:gd name="T53" fmla="*/ 2147483647 h 227"/>
                  <a:gd name="T54" fmla="*/ 0 w 360"/>
                  <a:gd name="T55" fmla="*/ 2147483647 h 227"/>
                  <a:gd name="T56" fmla="*/ 0 w 360"/>
                  <a:gd name="T57" fmla="*/ 2147483647 h 227"/>
                  <a:gd name="T58" fmla="*/ 0 w 360"/>
                  <a:gd name="T59" fmla="*/ 2147483647 h 227"/>
                  <a:gd name="T60" fmla="*/ 0 w 360"/>
                  <a:gd name="T61" fmla="*/ 2147483647 h 227"/>
                  <a:gd name="T62" fmla="*/ 0 w 360"/>
                  <a:gd name="T63" fmla="*/ 2147483647 h 227"/>
                  <a:gd name="T64" fmla="*/ 0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38" name="Freeform 87"/>
              <p:cNvSpPr>
                <a:spLocks/>
              </p:cNvSpPr>
              <p:nvPr/>
            </p:nvSpPr>
            <p:spPr bwMode="auto">
              <a:xfrm>
                <a:off x="8268408" y="5864860"/>
                <a:ext cx="135512" cy="111702"/>
              </a:xfrm>
              <a:custGeom>
                <a:avLst/>
                <a:gdLst>
                  <a:gd name="T0" fmla="*/ 0 w 360"/>
                  <a:gd name="T1" fmla="*/ 0 h 227"/>
                  <a:gd name="T2" fmla="*/ 0 w 360"/>
                  <a:gd name="T3" fmla="*/ 2147483647 h 227"/>
                  <a:gd name="T4" fmla="*/ 0 w 360"/>
                  <a:gd name="T5" fmla="*/ 2147483647 h 227"/>
                  <a:gd name="T6" fmla="*/ 0 w 360"/>
                  <a:gd name="T7" fmla="*/ 2147483647 h 227"/>
                  <a:gd name="T8" fmla="*/ 0 w 360"/>
                  <a:gd name="T9" fmla="*/ 2147483647 h 227"/>
                  <a:gd name="T10" fmla="*/ 0 w 360"/>
                  <a:gd name="T11" fmla="*/ 2147483647 h 227"/>
                  <a:gd name="T12" fmla="*/ 0 w 360"/>
                  <a:gd name="T13" fmla="*/ 2147483647 h 227"/>
                  <a:gd name="T14" fmla="*/ 0 w 360"/>
                  <a:gd name="T15" fmla="*/ 2147483647 h 227"/>
                  <a:gd name="T16" fmla="*/ 0 w 360"/>
                  <a:gd name="T17" fmla="*/ 2147483647 h 227"/>
                  <a:gd name="T18" fmla="*/ 0 w 360"/>
                  <a:gd name="T19" fmla="*/ 2147483647 h 227"/>
                  <a:gd name="T20" fmla="*/ 0 w 360"/>
                  <a:gd name="T21" fmla="*/ 2147483647 h 227"/>
                  <a:gd name="T22" fmla="*/ 0 w 360"/>
                  <a:gd name="T23" fmla="*/ 2147483647 h 227"/>
                  <a:gd name="T24" fmla="*/ 0 w 360"/>
                  <a:gd name="T25" fmla="*/ 2147483647 h 227"/>
                  <a:gd name="T26" fmla="*/ 0 w 360"/>
                  <a:gd name="T27" fmla="*/ 2147483647 h 227"/>
                  <a:gd name="T28" fmla="*/ 0 w 360"/>
                  <a:gd name="T29" fmla="*/ 2147483647 h 227"/>
                  <a:gd name="T30" fmla="*/ 0 w 360"/>
                  <a:gd name="T31" fmla="*/ 2147483647 h 227"/>
                  <a:gd name="T32" fmla="*/ 0 w 360"/>
                  <a:gd name="T33" fmla="*/ 2147483647 h 227"/>
                  <a:gd name="T34" fmla="*/ 0 w 360"/>
                  <a:gd name="T35" fmla="*/ 2147483647 h 227"/>
                  <a:gd name="T36" fmla="*/ 0 w 360"/>
                  <a:gd name="T37" fmla="*/ 2147483647 h 227"/>
                  <a:gd name="T38" fmla="*/ 0 w 360"/>
                  <a:gd name="T39" fmla="*/ 2147483647 h 227"/>
                  <a:gd name="T40" fmla="*/ 0 w 360"/>
                  <a:gd name="T41" fmla="*/ 2147483647 h 227"/>
                  <a:gd name="T42" fmla="*/ 0 w 360"/>
                  <a:gd name="T43" fmla="*/ 2147483647 h 227"/>
                  <a:gd name="T44" fmla="*/ 0 w 360"/>
                  <a:gd name="T45" fmla="*/ 2147483647 h 227"/>
                  <a:gd name="T46" fmla="*/ 0 w 360"/>
                  <a:gd name="T47" fmla="*/ 2147483647 h 227"/>
                  <a:gd name="T48" fmla="*/ 0 w 360"/>
                  <a:gd name="T49" fmla="*/ 2147483647 h 227"/>
                  <a:gd name="T50" fmla="*/ 0 w 360"/>
                  <a:gd name="T51" fmla="*/ 2147483647 h 227"/>
                  <a:gd name="T52" fmla="*/ 0 w 360"/>
                  <a:gd name="T53" fmla="*/ 2147483647 h 227"/>
                  <a:gd name="T54" fmla="*/ 0 w 360"/>
                  <a:gd name="T55" fmla="*/ 2147483647 h 227"/>
                  <a:gd name="T56" fmla="*/ 0 w 360"/>
                  <a:gd name="T57" fmla="*/ 2147483647 h 227"/>
                  <a:gd name="T58" fmla="*/ 0 w 360"/>
                  <a:gd name="T59" fmla="*/ 2147483647 h 227"/>
                  <a:gd name="T60" fmla="*/ 0 w 360"/>
                  <a:gd name="T61" fmla="*/ 2147483647 h 227"/>
                  <a:gd name="T62" fmla="*/ 0 w 360"/>
                  <a:gd name="T63" fmla="*/ 2147483647 h 227"/>
                  <a:gd name="T64" fmla="*/ 0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39" name="Freeform 88"/>
              <p:cNvSpPr>
                <a:spLocks/>
              </p:cNvSpPr>
              <p:nvPr/>
            </p:nvSpPr>
            <p:spPr bwMode="auto">
              <a:xfrm>
                <a:off x="6039708" y="5828199"/>
                <a:ext cx="462785" cy="148364"/>
              </a:xfrm>
              <a:custGeom>
                <a:avLst/>
                <a:gdLst>
                  <a:gd name="T0" fmla="*/ 0 w 1233"/>
                  <a:gd name="T1" fmla="*/ 2147483647 h 301"/>
                  <a:gd name="T2" fmla="*/ 0 w 1233"/>
                  <a:gd name="T3" fmla="*/ 2147483647 h 301"/>
                  <a:gd name="T4" fmla="*/ 0 w 1233"/>
                  <a:gd name="T5" fmla="*/ 2147483647 h 301"/>
                  <a:gd name="T6" fmla="*/ 0 w 1233"/>
                  <a:gd name="T7" fmla="*/ 2147483647 h 301"/>
                  <a:gd name="T8" fmla="*/ 0 w 1233"/>
                  <a:gd name="T9" fmla="*/ 2147483647 h 301"/>
                  <a:gd name="T10" fmla="*/ 0 w 1233"/>
                  <a:gd name="T11" fmla="*/ 2147483647 h 301"/>
                  <a:gd name="T12" fmla="*/ 0 w 1233"/>
                  <a:gd name="T13" fmla="*/ 2147483647 h 301"/>
                  <a:gd name="T14" fmla="*/ 0 w 1233"/>
                  <a:gd name="T15" fmla="*/ 2147483647 h 301"/>
                  <a:gd name="T16" fmla="*/ 0 w 1233"/>
                  <a:gd name="T17" fmla="*/ 2147483647 h 301"/>
                  <a:gd name="T18" fmla="*/ 0 w 1233"/>
                  <a:gd name="T19" fmla="*/ 2147483647 h 301"/>
                  <a:gd name="T20" fmla="*/ 0 w 1233"/>
                  <a:gd name="T21" fmla="*/ 2147483647 h 301"/>
                  <a:gd name="T22" fmla="*/ 0 w 1233"/>
                  <a:gd name="T23" fmla="*/ 2147483647 h 301"/>
                  <a:gd name="T24" fmla="*/ 0 w 1233"/>
                  <a:gd name="T25" fmla="*/ 2147483647 h 301"/>
                  <a:gd name="T26" fmla="*/ 0 w 1233"/>
                  <a:gd name="T27" fmla="*/ 2147483647 h 301"/>
                  <a:gd name="T28" fmla="*/ 0 w 1233"/>
                  <a:gd name="T29" fmla="*/ 2147483647 h 301"/>
                  <a:gd name="T30" fmla="*/ 0 w 1233"/>
                  <a:gd name="T31" fmla="*/ 2147483647 h 301"/>
                  <a:gd name="T32" fmla="*/ 0 w 1233"/>
                  <a:gd name="T33" fmla="*/ 2147483647 h 301"/>
                  <a:gd name="T34" fmla="*/ 0 w 1233"/>
                  <a:gd name="T35" fmla="*/ 2147483647 h 301"/>
                  <a:gd name="T36" fmla="*/ 0 w 1233"/>
                  <a:gd name="T37" fmla="*/ 2147483647 h 301"/>
                  <a:gd name="T38" fmla="*/ 0 w 1233"/>
                  <a:gd name="T39" fmla="*/ 2147483647 h 301"/>
                  <a:gd name="T40" fmla="*/ 0 w 1233"/>
                  <a:gd name="T41" fmla="*/ 2147483647 h 301"/>
                  <a:gd name="T42" fmla="*/ 0 w 1233"/>
                  <a:gd name="T43" fmla="*/ 2147483647 h 301"/>
                  <a:gd name="T44" fmla="*/ 0 w 1233"/>
                  <a:gd name="T45" fmla="*/ 2147483647 h 301"/>
                  <a:gd name="T46" fmla="*/ 0 w 1233"/>
                  <a:gd name="T47" fmla="*/ 2147483647 h 301"/>
                  <a:gd name="T48" fmla="*/ 0 w 1233"/>
                  <a:gd name="T49" fmla="*/ 2147483647 h 301"/>
                  <a:gd name="T50" fmla="*/ 0 w 1233"/>
                  <a:gd name="T51" fmla="*/ 2147483647 h 301"/>
                  <a:gd name="T52" fmla="*/ 0 w 1233"/>
                  <a:gd name="T53" fmla="*/ 2147483647 h 301"/>
                  <a:gd name="T54" fmla="*/ 0 w 1233"/>
                  <a:gd name="T55" fmla="*/ 2147483647 h 301"/>
                  <a:gd name="T56" fmla="*/ 0 w 1233"/>
                  <a:gd name="T57" fmla="*/ 2147483647 h 301"/>
                  <a:gd name="T58" fmla="*/ 0 w 1233"/>
                  <a:gd name="T59" fmla="*/ 2147483647 h 301"/>
                  <a:gd name="T60" fmla="*/ 0 w 1233"/>
                  <a:gd name="T61" fmla="*/ 2147483647 h 301"/>
                  <a:gd name="T62" fmla="*/ 0 w 1233"/>
                  <a:gd name="T63" fmla="*/ 2147483647 h 301"/>
                  <a:gd name="T64" fmla="*/ 0 w 1233"/>
                  <a:gd name="T65" fmla="*/ 2147483647 h 301"/>
                  <a:gd name="T66" fmla="*/ 0 w 1233"/>
                  <a:gd name="T67" fmla="*/ 0 h 30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233"/>
                  <a:gd name="T103" fmla="*/ 0 h 301"/>
                  <a:gd name="T104" fmla="*/ 1233 w 1233"/>
                  <a:gd name="T105" fmla="*/ 301 h 30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233" h="301">
                    <a:moveTo>
                      <a:pt x="129" y="0"/>
                    </a:moveTo>
                    <a:lnTo>
                      <a:pt x="116" y="2"/>
                    </a:lnTo>
                    <a:lnTo>
                      <a:pt x="102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66" y="15"/>
                    </a:lnTo>
                    <a:lnTo>
                      <a:pt x="57" y="23"/>
                    </a:lnTo>
                    <a:lnTo>
                      <a:pt x="45" y="30"/>
                    </a:lnTo>
                    <a:lnTo>
                      <a:pt x="36" y="38"/>
                    </a:lnTo>
                    <a:lnTo>
                      <a:pt x="28" y="47"/>
                    </a:lnTo>
                    <a:lnTo>
                      <a:pt x="21" y="57"/>
                    </a:lnTo>
                    <a:lnTo>
                      <a:pt x="15" y="68"/>
                    </a:lnTo>
                    <a:lnTo>
                      <a:pt x="9" y="79"/>
                    </a:lnTo>
                    <a:lnTo>
                      <a:pt x="6" y="91"/>
                    </a:lnTo>
                    <a:lnTo>
                      <a:pt x="2" y="104"/>
                    </a:lnTo>
                    <a:lnTo>
                      <a:pt x="0" y="115"/>
                    </a:lnTo>
                    <a:lnTo>
                      <a:pt x="0" y="129"/>
                    </a:lnTo>
                    <a:lnTo>
                      <a:pt x="0" y="172"/>
                    </a:lnTo>
                    <a:lnTo>
                      <a:pt x="0" y="186"/>
                    </a:lnTo>
                    <a:lnTo>
                      <a:pt x="2" y="197"/>
                    </a:lnTo>
                    <a:lnTo>
                      <a:pt x="6" y="210"/>
                    </a:lnTo>
                    <a:lnTo>
                      <a:pt x="9" y="222"/>
                    </a:lnTo>
                    <a:lnTo>
                      <a:pt x="15" y="233"/>
                    </a:lnTo>
                    <a:lnTo>
                      <a:pt x="21" y="244"/>
                    </a:lnTo>
                    <a:lnTo>
                      <a:pt x="28" y="254"/>
                    </a:lnTo>
                    <a:lnTo>
                      <a:pt x="36" y="263"/>
                    </a:lnTo>
                    <a:lnTo>
                      <a:pt x="45" y="271"/>
                    </a:lnTo>
                    <a:lnTo>
                      <a:pt x="57" y="278"/>
                    </a:lnTo>
                    <a:lnTo>
                      <a:pt x="66" y="284"/>
                    </a:lnTo>
                    <a:lnTo>
                      <a:pt x="78" y="290"/>
                    </a:lnTo>
                    <a:lnTo>
                      <a:pt x="89" y="295"/>
                    </a:lnTo>
                    <a:lnTo>
                      <a:pt x="102" y="297"/>
                    </a:lnTo>
                    <a:lnTo>
                      <a:pt x="116" y="299"/>
                    </a:lnTo>
                    <a:lnTo>
                      <a:pt x="129" y="301"/>
                    </a:lnTo>
                    <a:lnTo>
                      <a:pt x="1105" y="301"/>
                    </a:lnTo>
                    <a:lnTo>
                      <a:pt x="1118" y="299"/>
                    </a:lnTo>
                    <a:lnTo>
                      <a:pt x="1129" y="297"/>
                    </a:lnTo>
                    <a:lnTo>
                      <a:pt x="1142" y="295"/>
                    </a:lnTo>
                    <a:lnTo>
                      <a:pt x="1154" y="290"/>
                    </a:lnTo>
                    <a:lnTo>
                      <a:pt x="1165" y="284"/>
                    </a:lnTo>
                    <a:lnTo>
                      <a:pt x="1177" y="278"/>
                    </a:lnTo>
                    <a:lnTo>
                      <a:pt x="1186" y="271"/>
                    </a:lnTo>
                    <a:lnTo>
                      <a:pt x="1196" y="263"/>
                    </a:lnTo>
                    <a:lnTo>
                      <a:pt x="1203" y="254"/>
                    </a:lnTo>
                    <a:lnTo>
                      <a:pt x="1211" y="244"/>
                    </a:lnTo>
                    <a:lnTo>
                      <a:pt x="1218" y="233"/>
                    </a:lnTo>
                    <a:lnTo>
                      <a:pt x="1222" y="222"/>
                    </a:lnTo>
                    <a:lnTo>
                      <a:pt x="1228" y="210"/>
                    </a:lnTo>
                    <a:lnTo>
                      <a:pt x="1230" y="197"/>
                    </a:lnTo>
                    <a:lnTo>
                      <a:pt x="1232" y="186"/>
                    </a:lnTo>
                    <a:lnTo>
                      <a:pt x="1233" y="172"/>
                    </a:lnTo>
                    <a:lnTo>
                      <a:pt x="1233" y="129"/>
                    </a:lnTo>
                    <a:lnTo>
                      <a:pt x="1232" y="115"/>
                    </a:lnTo>
                    <a:lnTo>
                      <a:pt x="1230" y="104"/>
                    </a:lnTo>
                    <a:lnTo>
                      <a:pt x="1228" y="91"/>
                    </a:lnTo>
                    <a:lnTo>
                      <a:pt x="1222" y="79"/>
                    </a:lnTo>
                    <a:lnTo>
                      <a:pt x="1218" y="68"/>
                    </a:lnTo>
                    <a:lnTo>
                      <a:pt x="1211" y="57"/>
                    </a:lnTo>
                    <a:lnTo>
                      <a:pt x="1203" y="47"/>
                    </a:lnTo>
                    <a:lnTo>
                      <a:pt x="1196" y="38"/>
                    </a:lnTo>
                    <a:lnTo>
                      <a:pt x="1186" y="30"/>
                    </a:lnTo>
                    <a:lnTo>
                      <a:pt x="1177" y="23"/>
                    </a:lnTo>
                    <a:lnTo>
                      <a:pt x="1165" y="15"/>
                    </a:lnTo>
                    <a:lnTo>
                      <a:pt x="1154" y="11"/>
                    </a:lnTo>
                    <a:lnTo>
                      <a:pt x="1142" y="5"/>
                    </a:lnTo>
                    <a:lnTo>
                      <a:pt x="1129" y="4"/>
                    </a:lnTo>
                    <a:lnTo>
                      <a:pt x="1118" y="2"/>
                    </a:lnTo>
                    <a:lnTo>
                      <a:pt x="1105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40" name="Freeform 89"/>
              <p:cNvSpPr>
                <a:spLocks/>
              </p:cNvSpPr>
              <p:nvPr/>
            </p:nvSpPr>
            <p:spPr bwMode="auto">
              <a:xfrm>
                <a:off x="6521243" y="5828199"/>
                <a:ext cx="479831" cy="148364"/>
              </a:xfrm>
              <a:custGeom>
                <a:avLst/>
                <a:gdLst>
                  <a:gd name="T0" fmla="*/ 0 w 1279"/>
                  <a:gd name="T1" fmla="*/ 2147483647 h 301"/>
                  <a:gd name="T2" fmla="*/ 0 w 1279"/>
                  <a:gd name="T3" fmla="*/ 2147483647 h 301"/>
                  <a:gd name="T4" fmla="*/ 0 w 1279"/>
                  <a:gd name="T5" fmla="*/ 2147483647 h 301"/>
                  <a:gd name="T6" fmla="*/ 0 w 1279"/>
                  <a:gd name="T7" fmla="*/ 2147483647 h 301"/>
                  <a:gd name="T8" fmla="*/ 0 w 1279"/>
                  <a:gd name="T9" fmla="*/ 2147483647 h 301"/>
                  <a:gd name="T10" fmla="*/ 0 w 1279"/>
                  <a:gd name="T11" fmla="*/ 2147483647 h 301"/>
                  <a:gd name="T12" fmla="*/ 0 w 1279"/>
                  <a:gd name="T13" fmla="*/ 2147483647 h 301"/>
                  <a:gd name="T14" fmla="*/ 0 w 1279"/>
                  <a:gd name="T15" fmla="*/ 2147483647 h 301"/>
                  <a:gd name="T16" fmla="*/ 0 w 1279"/>
                  <a:gd name="T17" fmla="*/ 2147483647 h 301"/>
                  <a:gd name="T18" fmla="*/ 0 w 1279"/>
                  <a:gd name="T19" fmla="*/ 2147483647 h 301"/>
                  <a:gd name="T20" fmla="*/ 0 w 1279"/>
                  <a:gd name="T21" fmla="*/ 2147483647 h 301"/>
                  <a:gd name="T22" fmla="*/ 0 w 1279"/>
                  <a:gd name="T23" fmla="*/ 2147483647 h 301"/>
                  <a:gd name="T24" fmla="*/ 0 w 1279"/>
                  <a:gd name="T25" fmla="*/ 2147483647 h 301"/>
                  <a:gd name="T26" fmla="*/ 0 w 1279"/>
                  <a:gd name="T27" fmla="*/ 2147483647 h 301"/>
                  <a:gd name="T28" fmla="*/ 0 w 1279"/>
                  <a:gd name="T29" fmla="*/ 2147483647 h 301"/>
                  <a:gd name="T30" fmla="*/ 0 w 1279"/>
                  <a:gd name="T31" fmla="*/ 2147483647 h 301"/>
                  <a:gd name="T32" fmla="*/ 0 w 1279"/>
                  <a:gd name="T33" fmla="*/ 2147483647 h 301"/>
                  <a:gd name="T34" fmla="*/ 0 w 1279"/>
                  <a:gd name="T35" fmla="*/ 2147483647 h 301"/>
                  <a:gd name="T36" fmla="*/ 0 w 1279"/>
                  <a:gd name="T37" fmla="*/ 2147483647 h 301"/>
                  <a:gd name="T38" fmla="*/ 0 w 1279"/>
                  <a:gd name="T39" fmla="*/ 2147483647 h 301"/>
                  <a:gd name="T40" fmla="*/ 0 w 1279"/>
                  <a:gd name="T41" fmla="*/ 2147483647 h 301"/>
                  <a:gd name="T42" fmla="*/ 0 w 1279"/>
                  <a:gd name="T43" fmla="*/ 2147483647 h 301"/>
                  <a:gd name="T44" fmla="*/ 0 w 1279"/>
                  <a:gd name="T45" fmla="*/ 2147483647 h 301"/>
                  <a:gd name="T46" fmla="*/ 0 w 1279"/>
                  <a:gd name="T47" fmla="*/ 2147483647 h 301"/>
                  <a:gd name="T48" fmla="*/ 0 w 1279"/>
                  <a:gd name="T49" fmla="*/ 2147483647 h 301"/>
                  <a:gd name="T50" fmla="*/ 0 w 1279"/>
                  <a:gd name="T51" fmla="*/ 2147483647 h 301"/>
                  <a:gd name="T52" fmla="*/ 0 w 1279"/>
                  <a:gd name="T53" fmla="*/ 2147483647 h 301"/>
                  <a:gd name="T54" fmla="*/ 0 w 1279"/>
                  <a:gd name="T55" fmla="*/ 2147483647 h 301"/>
                  <a:gd name="T56" fmla="*/ 0 w 1279"/>
                  <a:gd name="T57" fmla="*/ 2147483647 h 301"/>
                  <a:gd name="T58" fmla="*/ 0 w 1279"/>
                  <a:gd name="T59" fmla="*/ 2147483647 h 301"/>
                  <a:gd name="T60" fmla="*/ 0 w 1279"/>
                  <a:gd name="T61" fmla="*/ 2147483647 h 301"/>
                  <a:gd name="T62" fmla="*/ 0 w 1279"/>
                  <a:gd name="T63" fmla="*/ 2147483647 h 301"/>
                  <a:gd name="T64" fmla="*/ 0 w 1279"/>
                  <a:gd name="T65" fmla="*/ 2147483647 h 301"/>
                  <a:gd name="T66" fmla="*/ 0 w 1279"/>
                  <a:gd name="T67" fmla="*/ 0 h 30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279"/>
                  <a:gd name="T103" fmla="*/ 0 h 301"/>
                  <a:gd name="T104" fmla="*/ 1279 w 1279"/>
                  <a:gd name="T105" fmla="*/ 301 h 30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279" h="301">
                    <a:moveTo>
                      <a:pt x="128" y="0"/>
                    </a:moveTo>
                    <a:lnTo>
                      <a:pt x="115" y="2"/>
                    </a:lnTo>
                    <a:lnTo>
                      <a:pt x="104" y="4"/>
                    </a:lnTo>
                    <a:lnTo>
                      <a:pt x="91" y="5"/>
                    </a:lnTo>
                    <a:lnTo>
                      <a:pt x="79" y="11"/>
                    </a:lnTo>
                    <a:lnTo>
                      <a:pt x="68" y="15"/>
                    </a:lnTo>
                    <a:lnTo>
                      <a:pt x="56" y="23"/>
                    </a:lnTo>
                    <a:lnTo>
                      <a:pt x="47" y="30"/>
                    </a:lnTo>
                    <a:lnTo>
                      <a:pt x="37" y="38"/>
                    </a:lnTo>
                    <a:lnTo>
                      <a:pt x="30" y="47"/>
                    </a:lnTo>
                    <a:lnTo>
                      <a:pt x="22" y="57"/>
                    </a:lnTo>
                    <a:lnTo>
                      <a:pt x="15" y="68"/>
                    </a:lnTo>
                    <a:lnTo>
                      <a:pt x="11" y="79"/>
                    </a:lnTo>
                    <a:lnTo>
                      <a:pt x="5" y="91"/>
                    </a:lnTo>
                    <a:lnTo>
                      <a:pt x="3" y="104"/>
                    </a:lnTo>
                    <a:lnTo>
                      <a:pt x="1" y="115"/>
                    </a:lnTo>
                    <a:lnTo>
                      <a:pt x="0" y="129"/>
                    </a:lnTo>
                    <a:lnTo>
                      <a:pt x="0" y="172"/>
                    </a:lnTo>
                    <a:lnTo>
                      <a:pt x="1" y="186"/>
                    </a:lnTo>
                    <a:lnTo>
                      <a:pt x="3" y="197"/>
                    </a:lnTo>
                    <a:lnTo>
                      <a:pt x="5" y="210"/>
                    </a:lnTo>
                    <a:lnTo>
                      <a:pt x="11" y="222"/>
                    </a:lnTo>
                    <a:lnTo>
                      <a:pt x="15" y="233"/>
                    </a:lnTo>
                    <a:lnTo>
                      <a:pt x="22" y="244"/>
                    </a:lnTo>
                    <a:lnTo>
                      <a:pt x="30" y="254"/>
                    </a:lnTo>
                    <a:lnTo>
                      <a:pt x="37" y="263"/>
                    </a:lnTo>
                    <a:lnTo>
                      <a:pt x="47" y="271"/>
                    </a:lnTo>
                    <a:lnTo>
                      <a:pt x="56" y="278"/>
                    </a:lnTo>
                    <a:lnTo>
                      <a:pt x="68" y="284"/>
                    </a:lnTo>
                    <a:lnTo>
                      <a:pt x="79" y="290"/>
                    </a:lnTo>
                    <a:lnTo>
                      <a:pt x="91" y="295"/>
                    </a:lnTo>
                    <a:lnTo>
                      <a:pt x="104" y="297"/>
                    </a:lnTo>
                    <a:lnTo>
                      <a:pt x="115" y="299"/>
                    </a:lnTo>
                    <a:lnTo>
                      <a:pt x="128" y="301"/>
                    </a:lnTo>
                    <a:lnTo>
                      <a:pt x="1150" y="301"/>
                    </a:lnTo>
                    <a:lnTo>
                      <a:pt x="1163" y="299"/>
                    </a:lnTo>
                    <a:lnTo>
                      <a:pt x="1176" y="297"/>
                    </a:lnTo>
                    <a:lnTo>
                      <a:pt x="1188" y="295"/>
                    </a:lnTo>
                    <a:lnTo>
                      <a:pt x="1201" y="290"/>
                    </a:lnTo>
                    <a:lnTo>
                      <a:pt x="1212" y="284"/>
                    </a:lnTo>
                    <a:lnTo>
                      <a:pt x="1222" y="278"/>
                    </a:lnTo>
                    <a:lnTo>
                      <a:pt x="1231" y="271"/>
                    </a:lnTo>
                    <a:lnTo>
                      <a:pt x="1241" y="263"/>
                    </a:lnTo>
                    <a:lnTo>
                      <a:pt x="1250" y="254"/>
                    </a:lnTo>
                    <a:lnTo>
                      <a:pt x="1258" y="244"/>
                    </a:lnTo>
                    <a:lnTo>
                      <a:pt x="1263" y="233"/>
                    </a:lnTo>
                    <a:lnTo>
                      <a:pt x="1269" y="222"/>
                    </a:lnTo>
                    <a:lnTo>
                      <a:pt x="1273" y="210"/>
                    </a:lnTo>
                    <a:lnTo>
                      <a:pt x="1277" y="197"/>
                    </a:lnTo>
                    <a:lnTo>
                      <a:pt x="1279" y="186"/>
                    </a:lnTo>
                    <a:lnTo>
                      <a:pt x="1279" y="172"/>
                    </a:lnTo>
                    <a:lnTo>
                      <a:pt x="1279" y="129"/>
                    </a:lnTo>
                    <a:lnTo>
                      <a:pt x="1279" y="115"/>
                    </a:lnTo>
                    <a:lnTo>
                      <a:pt x="1277" y="104"/>
                    </a:lnTo>
                    <a:lnTo>
                      <a:pt x="1273" y="91"/>
                    </a:lnTo>
                    <a:lnTo>
                      <a:pt x="1269" y="79"/>
                    </a:lnTo>
                    <a:lnTo>
                      <a:pt x="1263" y="68"/>
                    </a:lnTo>
                    <a:lnTo>
                      <a:pt x="1258" y="57"/>
                    </a:lnTo>
                    <a:lnTo>
                      <a:pt x="1250" y="47"/>
                    </a:lnTo>
                    <a:lnTo>
                      <a:pt x="1241" y="38"/>
                    </a:lnTo>
                    <a:lnTo>
                      <a:pt x="1231" y="30"/>
                    </a:lnTo>
                    <a:lnTo>
                      <a:pt x="1222" y="23"/>
                    </a:lnTo>
                    <a:lnTo>
                      <a:pt x="1212" y="15"/>
                    </a:lnTo>
                    <a:lnTo>
                      <a:pt x="1201" y="11"/>
                    </a:lnTo>
                    <a:lnTo>
                      <a:pt x="1188" y="5"/>
                    </a:lnTo>
                    <a:lnTo>
                      <a:pt x="1176" y="4"/>
                    </a:lnTo>
                    <a:lnTo>
                      <a:pt x="1163" y="2"/>
                    </a:lnTo>
                    <a:lnTo>
                      <a:pt x="1150" y="0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41" name="Freeform 90"/>
              <p:cNvSpPr>
                <a:spLocks/>
              </p:cNvSpPr>
              <p:nvPr/>
            </p:nvSpPr>
            <p:spPr bwMode="auto">
              <a:xfrm>
                <a:off x="7018972" y="5828199"/>
                <a:ext cx="463638" cy="148364"/>
              </a:xfrm>
              <a:custGeom>
                <a:avLst/>
                <a:gdLst>
                  <a:gd name="T0" fmla="*/ 0 w 1241"/>
                  <a:gd name="T1" fmla="*/ 2147483647 h 301"/>
                  <a:gd name="T2" fmla="*/ 0 w 1241"/>
                  <a:gd name="T3" fmla="*/ 2147483647 h 301"/>
                  <a:gd name="T4" fmla="*/ 0 w 1241"/>
                  <a:gd name="T5" fmla="*/ 2147483647 h 301"/>
                  <a:gd name="T6" fmla="*/ 0 w 1241"/>
                  <a:gd name="T7" fmla="*/ 2147483647 h 301"/>
                  <a:gd name="T8" fmla="*/ 0 w 1241"/>
                  <a:gd name="T9" fmla="*/ 2147483647 h 301"/>
                  <a:gd name="T10" fmla="*/ 0 w 1241"/>
                  <a:gd name="T11" fmla="*/ 2147483647 h 301"/>
                  <a:gd name="T12" fmla="*/ 0 w 1241"/>
                  <a:gd name="T13" fmla="*/ 2147483647 h 301"/>
                  <a:gd name="T14" fmla="*/ 0 w 1241"/>
                  <a:gd name="T15" fmla="*/ 2147483647 h 301"/>
                  <a:gd name="T16" fmla="*/ 0 w 1241"/>
                  <a:gd name="T17" fmla="*/ 2147483647 h 301"/>
                  <a:gd name="T18" fmla="*/ 0 w 1241"/>
                  <a:gd name="T19" fmla="*/ 2147483647 h 301"/>
                  <a:gd name="T20" fmla="*/ 0 w 1241"/>
                  <a:gd name="T21" fmla="*/ 2147483647 h 301"/>
                  <a:gd name="T22" fmla="*/ 0 w 1241"/>
                  <a:gd name="T23" fmla="*/ 2147483647 h 301"/>
                  <a:gd name="T24" fmla="*/ 0 w 1241"/>
                  <a:gd name="T25" fmla="*/ 2147483647 h 301"/>
                  <a:gd name="T26" fmla="*/ 0 w 1241"/>
                  <a:gd name="T27" fmla="*/ 2147483647 h 301"/>
                  <a:gd name="T28" fmla="*/ 0 w 1241"/>
                  <a:gd name="T29" fmla="*/ 2147483647 h 301"/>
                  <a:gd name="T30" fmla="*/ 0 w 1241"/>
                  <a:gd name="T31" fmla="*/ 2147483647 h 301"/>
                  <a:gd name="T32" fmla="*/ 0 w 1241"/>
                  <a:gd name="T33" fmla="*/ 2147483647 h 301"/>
                  <a:gd name="T34" fmla="*/ 0 w 1241"/>
                  <a:gd name="T35" fmla="*/ 2147483647 h 301"/>
                  <a:gd name="T36" fmla="*/ 0 w 1241"/>
                  <a:gd name="T37" fmla="*/ 2147483647 h 301"/>
                  <a:gd name="T38" fmla="*/ 0 w 1241"/>
                  <a:gd name="T39" fmla="*/ 2147483647 h 301"/>
                  <a:gd name="T40" fmla="*/ 0 w 1241"/>
                  <a:gd name="T41" fmla="*/ 2147483647 h 301"/>
                  <a:gd name="T42" fmla="*/ 0 w 1241"/>
                  <a:gd name="T43" fmla="*/ 2147483647 h 301"/>
                  <a:gd name="T44" fmla="*/ 0 w 1241"/>
                  <a:gd name="T45" fmla="*/ 2147483647 h 301"/>
                  <a:gd name="T46" fmla="*/ 0 w 1241"/>
                  <a:gd name="T47" fmla="*/ 2147483647 h 301"/>
                  <a:gd name="T48" fmla="*/ 0 w 1241"/>
                  <a:gd name="T49" fmla="*/ 2147483647 h 301"/>
                  <a:gd name="T50" fmla="*/ 0 w 1241"/>
                  <a:gd name="T51" fmla="*/ 2147483647 h 301"/>
                  <a:gd name="T52" fmla="*/ 0 w 1241"/>
                  <a:gd name="T53" fmla="*/ 2147483647 h 301"/>
                  <a:gd name="T54" fmla="*/ 0 w 1241"/>
                  <a:gd name="T55" fmla="*/ 2147483647 h 301"/>
                  <a:gd name="T56" fmla="*/ 0 w 1241"/>
                  <a:gd name="T57" fmla="*/ 2147483647 h 301"/>
                  <a:gd name="T58" fmla="*/ 0 w 1241"/>
                  <a:gd name="T59" fmla="*/ 2147483647 h 301"/>
                  <a:gd name="T60" fmla="*/ 0 w 1241"/>
                  <a:gd name="T61" fmla="*/ 2147483647 h 301"/>
                  <a:gd name="T62" fmla="*/ 0 w 1241"/>
                  <a:gd name="T63" fmla="*/ 2147483647 h 301"/>
                  <a:gd name="T64" fmla="*/ 0 w 1241"/>
                  <a:gd name="T65" fmla="*/ 2147483647 h 301"/>
                  <a:gd name="T66" fmla="*/ 0 w 1241"/>
                  <a:gd name="T67" fmla="*/ 0 h 30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241"/>
                  <a:gd name="T103" fmla="*/ 0 h 301"/>
                  <a:gd name="T104" fmla="*/ 1241 w 1241"/>
                  <a:gd name="T105" fmla="*/ 301 h 30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241" h="301">
                    <a:moveTo>
                      <a:pt x="129" y="0"/>
                    </a:moveTo>
                    <a:lnTo>
                      <a:pt x="116" y="2"/>
                    </a:lnTo>
                    <a:lnTo>
                      <a:pt x="102" y="4"/>
                    </a:lnTo>
                    <a:lnTo>
                      <a:pt x="91" y="5"/>
                    </a:lnTo>
                    <a:lnTo>
                      <a:pt x="80" y="11"/>
                    </a:lnTo>
                    <a:lnTo>
                      <a:pt x="68" y="15"/>
                    </a:lnTo>
                    <a:lnTo>
                      <a:pt x="57" y="23"/>
                    </a:lnTo>
                    <a:lnTo>
                      <a:pt x="47" y="30"/>
                    </a:lnTo>
                    <a:lnTo>
                      <a:pt x="38" y="38"/>
                    </a:lnTo>
                    <a:lnTo>
                      <a:pt x="30" y="47"/>
                    </a:lnTo>
                    <a:lnTo>
                      <a:pt x="23" y="57"/>
                    </a:lnTo>
                    <a:lnTo>
                      <a:pt x="15" y="68"/>
                    </a:lnTo>
                    <a:lnTo>
                      <a:pt x="10" y="79"/>
                    </a:lnTo>
                    <a:lnTo>
                      <a:pt x="6" y="91"/>
                    </a:lnTo>
                    <a:lnTo>
                      <a:pt x="2" y="104"/>
                    </a:lnTo>
                    <a:lnTo>
                      <a:pt x="0" y="117"/>
                    </a:lnTo>
                    <a:lnTo>
                      <a:pt x="0" y="131"/>
                    </a:lnTo>
                    <a:lnTo>
                      <a:pt x="0" y="172"/>
                    </a:lnTo>
                    <a:lnTo>
                      <a:pt x="0" y="186"/>
                    </a:lnTo>
                    <a:lnTo>
                      <a:pt x="2" y="197"/>
                    </a:lnTo>
                    <a:lnTo>
                      <a:pt x="6" y="210"/>
                    </a:lnTo>
                    <a:lnTo>
                      <a:pt x="10" y="222"/>
                    </a:lnTo>
                    <a:lnTo>
                      <a:pt x="15" y="233"/>
                    </a:lnTo>
                    <a:lnTo>
                      <a:pt x="23" y="244"/>
                    </a:lnTo>
                    <a:lnTo>
                      <a:pt x="30" y="254"/>
                    </a:lnTo>
                    <a:lnTo>
                      <a:pt x="38" y="263"/>
                    </a:lnTo>
                    <a:lnTo>
                      <a:pt x="47" y="271"/>
                    </a:lnTo>
                    <a:lnTo>
                      <a:pt x="57" y="278"/>
                    </a:lnTo>
                    <a:lnTo>
                      <a:pt x="68" y="286"/>
                    </a:lnTo>
                    <a:lnTo>
                      <a:pt x="80" y="290"/>
                    </a:lnTo>
                    <a:lnTo>
                      <a:pt x="91" y="295"/>
                    </a:lnTo>
                    <a:lnTo>
                      <a:pt x="102" y="297"/>
                    </a:lnTo>
                    <a:lnTo>
                      <a:pt x="116" y="299"/>
                    </a:lnTo>
                    <a:lnTo>
                      <a:pt x="129" y="301"/>
                    </a:lnTo>
                    <a:lnTo>
                      <a:pt x="1112" y="301"/>
                    </a:lnTo>
                    <a:lnTo>
                      <a:pt x="1126" y="299"/>
                    </a:lnTo>
                    <a:lnTo>
                      <a:pt x="1139" y="297"/>
                    </a:lnTo>
                    <a:lnTo>
                      <a:pt x="1150" y="295"/>
                    </a:lnTo>
                    <a:lnTo>
                      <a:pt x="1162" y="290"/>
                    </a:lnTo>
                    <a:lnTo>
                      <a:pt x="1173" y="286"/>
                    </a:lnTo>
                    <a:lnTo>
                      <a:pt x="1184" y="278"/>
                    </a:lnTo>
                    <a:lnTo>
                      <a:pt x="1194" y="271"/>
                    </a:lnTo>
                    <a:lnTo>
                      <a:pt x="1203" y="263"/>
                    </a:lnTo>
                    <a:lnTo>
                      <a:pt x="1211" y="254"/>
                    </a:lnTo>
                    <a:lnTo>
                      <a:pt x="1218" y="244"/>
                    </a:lnTo>
                    <a:lnTo>
                      <a:pt x="1226" y="233"/>
                    </a:lnTo>
                    <a:lnTo>
                      <a:pt x="1232" y="222"/>
                    </a:lnTo>
                    <a:lnTo>
                      <a:pt x="1235" y="210"/>
                    </a:lnTo>
                    <a:lnTo>
                      <a:pt x="1239" y="197"/>
                    </a:lnTo>
                    <a:lnTo>
                      <a:pt x="1241" y="186"/>
                    </a:lnTo>
                    <a:lnTo>
                      <a:pt x="1241" y="172"/>
                    </a:lnTo>
                    <a:lnTo>
                      <a:pt x="1241" y="131"/>
                    </a:lnTo>
                    <a:lnTo>
                      <a:pt x="1241" y="117"/>
                    </a:lnTo>
                    <a:lnTo>
                      <a:pt x="1239" y="104"/>
                    </a:lnTo>
                    <a:lnTo>
                      <a:pt x="1235" y="91"/>
                    </a:lnTo>
                    <a:lnTo>
                      <a:pt x="1232" y="79"/>
                    </a:lnTo>
                    <a:lnTo>
                      <a:pt x="1226" y="68"/>
                    </a:lnTo>
                    <a:lnTo>
                      <a:pt x="1218" y="57"/>
                    </a:lnTo>
                    <a:lnTo>
                      <a:pt x="1211" y="47"/>
                    </a:lnTo>
                    <a:lnTo>
                      <a:pt x="1203" y="38"/>
                    </a:lnTo>
                    <a:lnTo>
                      <a:pt x="1194" y="30"/>
                    </a:lnTo>
                    <a:lnTo>
                      <a:pt x="1184" y="23"/>
                    </a:lnTo>
                    <a:lnTo>
                      <a:pt x="1173" y="15"/>
                    </a:lnTo>
                    <a:lnTo>
                      <a:pt x="1162" y="11"/>
                    </a:lnTo>
                    <a:lnTo>
                      <a:pt x="1150" y="5"/>
                    </a:lnTo>
                    <a:lnTo>
                      <a:pt x="1139" y="4"/>
                    </a:lnTo>
                    <a:lnTo>
                      <a:pt x="1126" y="2"/>
                    </a:lnTo>
                    <a:lnTo>
                      <a:pt x="1112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42" name="Freeform 91"/>
              <p:cNvSpPr>
                <a:spLocks/>
              </p:cNvSpPr>
              <p:nvPr/>
            </p:nvSpPr>
            <p:spPr bwMode="auto">
              <a:xfrm>
                <a:off x="7507326" y="5828199"/>
                <a:ext cx="466195" cy="148364"/>
              </a:xfrm>
              <a:custGeom>
                <a:avLst/>
                <a:gdLst>
                  <a:gd name="T0" fmla="*/ 0 w 1241"/>
                  <a:gd name="T1" fmla="*/ 2147483647 h 301"/>
                  <a:gd name="T2" fmla="*/ 0 w 1241"/>
                  <a:gd name="T3" fmla="*/ 2147483647 h 301"/>
                  <a:gd name="T4" fmla="*/ 0 w 1241"/>
                  <a:gd name="T5" fmla="*/ 2147483647 h 301"/>
                  <a:gd name="T6" fmla="*/ 0 w 1241"/>
                  <a:gd name="T7" fmla="*/ 2147483647 h 301"/>
                  <a:gd name="T8" fmla="*/ 0 w 1241"/>
                  <a:gd name="T9" fmla="*/ 2147483647 h 301"/>
                  <a:gd name="T10" fmla="*/ 0 w 1241"/>
                  <a:gd name="T11" fmla="*/ 2147483647 h 301"/>
                  <a:gd name="T12" fmla="*/ 0 w 1241"/>
                  <a:gd name="T13" fmla="*/ 2147483647 h 301"/>
                  <a:gd name="T14" fmla="*/ 0 w 1241"/>
                  <a:gd name="T15" fmla="*/ 2147483647 h 301"/>
                  <a:gd name="T16" fmla="*/ 0 w 1241"/>
                  <a:gd name="T17" fmla="*/ 2147483647 h 301"/>
                  <a:gd name="T18" fmla="*/ 0 w 1241"/>
                  <a:gd name="T19" fmla="*/ 2147483647 h 301"/>
                  <a:gd name="T20" fmla="*/ 0 w 1241"/>
                  <a:gd name="T21" fmla="*/ 2147483647 h 301"/>
                  <a:gd name="T22" fmla="*/ 0 w 1241"/>
                  <a:gd name="T23" fmla="*/ 2147483647 h 301"/>
                  <a:gd name="T24" fmla="*/ 0 w 1241"/>
                  <a:gd name="T25" fmla="*/ 2147483647 h 301"/>
                  <a:gd name="T26" fmla="*/ 0 w 1241"/>
                  <a:gd name="T27" fmla="*/ 2147483647 h 301"/>
                  <a:gd name="T28" fmla="*/ 0 w 1241"/>
                  <a:gd name="T29" fmla="*/ 2147483647 h 301"/>
                  <a:gd name="T30" fmla="*/ 0 w 1241"/>
                  <a:gd name="T31" fmla="*/ 2147483647 h 301"/>
                  <a:gd name="T32" fmla="*/ 0 w 1241"/>
                  <a:gd name="T33" fmla="*/ 2147483647 h 301"/>
                  <a:gd name="T34" fmla="*/ 0 w 1241"/>
                  <a:gd name="T35" fmla="*/ 2147483647 h 301"/>
                  <a:gd name="T36" fmla="*/ 0 w 1241"/>
                  <a:gd name="T37" fmla="*/ 2147483647 h 301"/>
                  <a:gd name="T38" fmla="*/ 0 w 1241"/>
                  <a:gd name="T39" fmla="*/ 2147483647 h 301"/>
                  <a:gd name="T40" fmla="*/ 0 w 1241"/>
                  <a:gd name="T41" fmla="*/ 2147483647 h 301"/>
                  <a:gd name="T42" fmla="*/ 0 w 1241"/>
                  <a:gd name="T43" fmla="*/ 2147483647 h 301"/>
                  <a:gd name="T44" fmla="*/ 0 w 1241"/>
                  <a:gd name="T45" fmla="*/ 2147483647 h 301"/>
                  <a:gd name="T46" fmla="*/ 0 w 1241"/>
                  <a:gd name="T47" fmla="*/ 2147483647 h 301"/>
                  <a:gd name="T48" fmla="*/ 0 w 1241"/>
                  <a:gd name="T49" fmla="*/ 2147483647 h 301"/>
                  <a:gd name="T50" fmla="*/ 0 w 1241"/>
                  <a:gd name="T51" fmla="*/ 2147483647 h 301"/>
                  <a:gd name="T52" fmla="*/ 0 w 1241"/>
                  <a:gd name="T53" fmla="*/ 2147483647 h 301"/>
                  <a:gd name="T54" fmla="*/ 0 w 1241"/>
                  <a:gd name="T55" fmla="*/ 2147483647 h 301"/>
                  <a:gd name="T56" fmla="*/ 0 w 1241"/>
                  <a:gd name="T57" fmla="*/ 2147483647 h 301"/>
                  <a:gd name="T58" fmla="*/ 0 w 1241"/>
                  <a:gd name="T59" fmla="*/ 2147483647 h 301"/>
                  <a:gd name="T60" fmla="*/ 0 w 1241"/>
                  <a:gd name="T61" fmla="*/ 2147483647 h 301"/>
                  <a:gd name="T62" fmla="*/ 0 w 1241"/>
                  <a:gd name="T63" fmla="*/ 2147483647 h 301"/>
                  <a:gd name="T64" fmla="*/ 0 w 1241"/>
                  <a:gd name="T65" fmla="*/ 2147483647 h 301"/>
                  <a:gd name="T66" fmla="*/ 0 w 1241"/>
                  <a:gd name="T67" fmla="*/ 0 h 30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241"/>
                  <a:gd name="T103" fmla="*/ 0 h 301"/>
                  <a:gd name="T104" fmla="*/ 1241 w 1241"/>
                  <a:gd name="T105" fmla="*/ 301 h 30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241" h="301">
                    <a:moveTo>
                      <a:pt x="128" y="0"/>
                    </a:moveTo>
                    <a:lnTo>
                      <a:pt x="115" y="2"/>
                    </a:lnTo>
                    <a:lnTo>
                      <a:pt x="102" y="3"/>
                    </a:lnTo>
                    <a:lnTo>
                      <a:pt x="91" y="5"/>
                    </a:lnTo>
                    <a:lnTo>
                      <a:pt x="77" y="11"/>
                    </a:lnTo>
                    <a:lnTo>
                      <a:pt x="66" y="15"/>
                    </a:lnTo>
                    <a:lnTo>
                      <a:pt x="56" y="22"/>
                    </a:lnTo>
                    <a:lnTo>
                      <a:pt x="47" y="30"/>
                    </a:lnTo>
                    <a:lnTo>
                      <a:pt x="37" y="38"/>
                    </a:lnTo>
                    <a:lnTo>
                      <a:pt x="28" y="47"/>
                    </a:lnTo>
                    <a:lnTo>
                      <a:pt x="20" y="57"/>
                    </a:lnTo>
                    <a:lnTo>
                      <a:pt x="15" y="68"/>
                    </a:lnTo>
                    <a:lnTo>
                      <a:pt x="9" y="79"/>
                    </a:lnTo>
                    <a:lnTo>
                      <a:pt x="5" y="91"/>
                    </a:lnTo>
                    <a:lnTo>
                      <a:pt x="1" y="104"/>
                    </a:lnTo>
                    <a:lnTo>
                      <a:pt x="0" y="115"/>
                    </a:lnTo>
                    <a:lnTo>
                      <a:pt x="0" y="129"/>
                    </a:lnTo>
                    <a:lnTo>
                      <a:pt x="0" y="172"/>
                    </a:lnTo>
                    <a:lnTo>
                      <a:pt x="0" y="184"/>
                    </a:lnTo>
                    <a:lnTo>
                      <a:pt x="1" y="197"/>
                    </a:lnTo>
                    <a:lnTo>
                      <a:pt x="5" y="210"/>
                    </a:lnTo>
                    <a:lnTo>
                      <a:pt x="9" y="221"/>
                    </a:lnTo>
                    <a:lnTo>
                      <a:pt x="15" y="233"/>
                    </a:lnTo>
                    <a:lnTo>
                      <a:pt x="20" y="244"/>
                    </a:lnTo>
                    <a:lnTo>
                      <a:pt x="28" y="254"/>
                    </a:lnTo>
                    <a:lnTo>
                      <a:pt x="37" y="263"/>
                    </a:lnTo>
                    <a:lnTo>
                      <a:pt x="47" y="271"/>
                    </a:lnTo>
                    <a:lnTo>
                      <a:pt x="56" y="278"/>
                    </a:lnTo>
                    <a:lnTo>
                      <a:pt x="66" y="284"/>
                    </a:lnTo>
                    <a:lnTo>
                      <a:pt x="77" y="290"/>
                    </a:lnTo>
                    <a:lnTo>
                      <a:pt x="91" y="293"/>
                    </a:lnTo>
                    <a:lnTo>
                      <a:pt x="102" y="297"/>
                    </a:lnTo>
                    <a:lnTo>
                      <a:pt x="115" y="299"/>
                    </a:lnTo>
                    <a:lnTo>
                      <a:pt x="128" y="301"/>
                    </a:lnTo>
                    <a:lnTo>
                      <a:pt x="1112" y="301"/>
                    </a:lnTo>
                    <a:lnTo>
                      <a:pt x="1125" y="299"/>
                    </a:lnTo>
                    <a:lnTo>
                      <a:pt x="1136" y="297"/>
                    </a:lnTo>
                    <a:lnTo>
                      <a:pt x="1150" y="293"/>
                    </a:lnTo>
                    <a:lnTo>
                      <a:pt x="1161" y="290"/>
                    </a:lnTo>
                    <a:lnTo>
                      <a:pt x="1172" y="284"/>
                    </a:lnTo>
                    <a:lnTo>
                      <a:pt x="1184" y="278"/>
                    </a:lnTo>
                    <a:lnTo>
                      <a:pt x="1193" y="271"/>
                    </a:lnTo>
                    <a:lnTo>
                      <a:pt x="1203" y="263"/>
                    </a:lnTo>
                    <a:lnTo>
                      <a:pt x="1210" y="254"/>
                    </a:lnTo>
                    <a:lnTo>
                      <a:pt x="1218" y="244"/>
                    </a:lnTo>
                    <a:lnTo>
                      <a:pt x="1225" y="233"/>
                    </a:lnTo>
                    <a:lnTo>
                      <a:pt x="1229" y="221"/>
                    </a:lnTo>
                    <a:lnTo>
                      <a:pt x="1235" y="210"/>
                    </a:lnTo>
                    <a:lnTo>
                      <a:pt x="1237" y="197"/>
                    </a:lnTo>
                    <a:lnTo>
                      <a:pt x="1239" y="184"/>
                    </a:lnTo>
                    <a:lnTo>
                      <a:pt x="1241" y="172"/>
                    </a:lnTo>
                    <a:lnTo>
                      <a:pt x="1241" y="129"/>
                    </a:lnTo>
                    <a:lnTo>
                      <a:pt x="1239" y="115"/>
                    </a:lnTo>
                    <a:lnTo>
                      <a:pt x="1237" y="104"/>
                    </a:lnTo>
                    <a:lnTo>
                      <a:pt x="1235" y="91"/>
                    </a:lnTo>
                    <a:lnTo>
                      <a:pt x="1229" y="79"/>
                    </a:lnTo>
                    <a:lnTo>
                      <a:pt x="1225" y="68"/>
                    </a:lnTo>
                    <a:lnTo>
                      <a:pt x="1218" y="57"/>
                    </a:lnTo>
                    <a:lnTo>
                      <a:pt x="1210" y="47"/>
                    </a:lnTo>
                    <a:lnTo>
                      <a:pt x="1203" y="38"/>
                    </a:lnTo>
                    <a:lnTo>
                      <a:pt x="1193" y="30"/>
                    </a:lnTo>
                    <a:lnTo>
                      <a:pt x="1184" y="22"/>
                    </a:lnTo>
                    <a:lnTo>
                      <a:pt x="1172" y="15"/>
                    </a:lnTo>
                    <a:lnTo>
                      <a:pt x="1161" y="11"/>
                    </a:lnTo>
                    <a:lnTo>
                      <a:pt x="1150" y="5"/>
                    </a:lnTo>
                    <a:lnTo>
                      <a:pt x="1136" y="3"/>
                    </a:lnTo>
                    <a:lnTo>
                      <a:pt x="1125" y="2"/>
                    </a:lnTo>
                    <a:lnTo>
                      <a:pt x="1112" y="0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43" name="Rectangle 92"/>
              <p:cNvSpPr>
                <a:spLocks noChangeArrowheads="1"/>
              </p:cNvSpPr>
              <p:nvPr/>
            </p:nvSpPr>
            <p:spPr bwMode="auto">
              <a:xfrm>
                <a:off x="5049364" y="5874598"/>
                <a:ext cx="2983816" cy="59002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sr-Latn-CS" sz="1100"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84344" name="Freeform 93"/>
              <p:cNvSpPr>
                <a:spLocks/>
              </p:cNvSpPr>
              <p:nvPr/>
            </p:nvSpPr>
            <p:spPr bwMode="auto">
              <a:xfrm>
                <a:off x="7982043" y="5840801"/>
                <a:ext cx="91193" cy="124305"/>
              </a:xfrm>
              <a:custGeom>
                <a:avLst/>
                <a:gdLst>
                  <a:gd name="T0" fmla="*/ 0 w 241"/>
                  <a:gd name="T1" fmla="*/ 2147483647 h 252"/>
                  <a:gd name="T2" fmla="*/ 0 w 241"/>
                  <a:gd name="T3" fmla="*/ 2147483647 h 252"/>
                  <a:gd name="T4" fmla="*/ 0 w 241"/>
                  <a:gd name="T5" fmla="*/ 2147483647 h 252"/>
                  <a:gd name="T6" fmla="*/ 0 w 241"/>
                  <a:gd name="T7" fmla="*/ 2147483647 h 252"/>
                  <a:gd name="T8" fmla="*/ 0 w 241"/>
                  <a:gd name="T9" fmla="*/ 2147483647 h 252"/>
                  <a:gd name="T10" fmla="*/ 0 w 241"/>
                  <a:gd name="T11" fmla="*/ 2147483647 h 252"/>
                  <a:gd name="T12" fmla="*/ 0 w 241"/>
                  <a:gd name="T13" fmla="*/ 2147483647 h 252"/>
                  <a:gd name="T14" fmla="*/ 0 w 241"/>
                  <a:gd name="T15" fmla="*/ 0 h 252"/>
                  <a:gd name="T16" fmla="*/ 0 w 241"/>
                  <a:gd name="T17" fmla="*/ 0 h 252"/>
                  <a:gd name="T18" fmla="*/ 0 w 241"/>
                  <a:gd name="T19" fmla="*/ 2147483647 h 252"/>
                  <a:gd name="T20" fmla="*/ 0 w 241"/>
                  <a:gd name="T21" fmla="*/ 2147483647 h 252"/>
                  <a:gd name="T22" fmla="*/ 0 w 241"/>
                  <a:gd name="T23" fmla="*/ 2147483647 h 252"/>
                  <a:gd name="T24" fmla="*/ 0 w 241"/>
                  <a:gd name="T25" fmla="*/ 2147483647 h 252"/>
                  <a:gd name="T26" fmla="*/ 0 w 241"/>
                  <a:gd name="T27" fmla="*/ 2147483647 h 252"/>
                  <a:gd name="T28" fmla="*/ 0 w 241"/>
                  <a:gd name="T29" fmla="*/ 2147483647 h 252"/>
                  <a:gd name="T30" fmla="*/ 0 w 241"/>
                  <a:gd name="T31" fmla="*/ 2147483647 h 252"/>
                  <a:gd name="T32" fmla="*/ 0 w 241"/>
                  <a:gd name="T33" fmla="*/ 2147483647 h 252"/>
                  <a:gd name="T34" fmla="*/ 0 w 241"/>
                  <a:gd name="T35" fmla="*/ 2147483647 h 252"/>
                  <a:gd name="T36" fmla="*/ 0 w 241"/>
                  <a:gd name="T37" fmla="*/ 2147483647 h 252"/>
                  <a:gd name="T38" fmla="*/ 0 w 241"/>
                  <a:gd name="T39" fmla="*/ 2147483647 h 252"/>
                  <a:gd name="T40" fmla="*/ 0 w 241"/>
                  <a:gd name="T41" fmla="*/ 2147483647 h 252"/>
                  <a:gd name="T42" fmla="*/ 0 w 241"/>
                  <a:gd name="T43" fmla="*/ 2147483647 h 252"/>
                  <a:gd name="T44" fmla="*/ 0 w 241"/>
                  <a:gd name="T45" fmla="*/ 2147483647 h 252"/>
                  <a:gd name="T46" fmla="*/ 0 w 241"/>
                  <a:gd name="T47" fmla="*/ 2147483647 h 252"/>
                  <a:gd name="T48" fmla="*/ 0 w 241"/>
                  <a:gd name="T49" fmla="*/ 2147483647 h 252"/>
                  <a:gd name="T50" fmla="*/ 0 w 241"/>
                  <a:gd name="T51" fmla="*/ 2147483647 h 252"/>
                  <a:gd name="T52" fmla="*/ 0 w 241"/>
                  <a:gd name="T53" fmla="*/ 2147483647 h 252"/>
                  <a:gd name="T54" fmla="*/ 0 w 241"/>
                  <a:gd name="T55" fmla="*/ 2147483647 h 252"/>
                  <a:gd name="T56" fmla="*/ 0 w 241"/>
                  <a:gd name="T57" fmla="*/ 2147483647 h 252"/>
                  <a:gd name="T58" fmla="*/ 0 w 241"/>
                  <a:gd name="T59" fmla="*/ 2147483647 h 252"/>
                  <a:gd name="T60" fmla="*/ 0 w 241"/>
                  <a:gd name="T61" fmla="*/ 2147483647 h 252"/>
                  <a:gd name="T62" fmla="*/ 0 w 241"/>
                  <a:gd name="T63" fmla="*/ 2147483647 h 252"/>
                  <a:gd name="T64" fmla="*/ 0 w 241"/>
                  <a:gd name="T65" fmla="*/ 2147483647 h 252"/>
                  <a:gd name="T66" fmla="*/ 0 w 241"/>
                  <a:gd name="T67" fmla="*/ 2147483647 h 252"/>
                  <a:gd name="T68" fmla="*/ 0 w 241"/>
                  <a:gd name="T69" fmla="*/ 2147483647 h 2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41"/>
                  <a:gd name="T106" fmla="*/ 0 h 252"/>
                  <a:gd name="T107" fmla="*/ 241 w 241"/>
                  <a:gd name="T108" fmla="*/ 252 h 25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41" h="252">
                    <a:moveTo>
                      <a:pt x="0" y="69"/>
                    </a:moveTo>
                    <a:lnTo>
                      <a:pt x="2" y="67"/>
                    </a:lnTo>
                    <a:lnTo>
                      <a:pt x="4" y="65"/>
                    </a:lnTo>
                    <a:lnTo>
                      <a:pt x="8" y="63"/>
                    </a:lnTo>
                    <a:lnTo>
                      <a:pt x="12" y="61"/>
                    </a:lnTo>
                    <a:lnTo>
                      <a:pt x="19" y="55"/>
                    </a:lnTo>
                    <a:lnTo>
                      <a:pt x="30" y="50"/>
                    </a:lnTo>
                    <a:lnTo>
                      <a:pt x="42" y="42"/>
                    </a:lnTo>
                    <a:lnTo>
                      <a:pt x="53" y="35"/>
                    </a:lnTo>
                    <a:lnTo>
                      <a:pt x="66" y="29"/>
                    </a:lnTo>
                    <a:lnTo>
                      <a:pt x="80" y="21"/>
                    </a:lnTo>
                    <a:lnTo>
                      <a:pt x="93" y="16"/>
                    </a:lnTo>
                    <a:lnTo>
                      <a:pt x="106" y="10"/>
                    </a:lnTo>
                    <a:lnTo>
                      <a:pt x="118" y="6"/>
                    </a:lnTo>
                    <a:lnTo>
                      <a:pt x="131" y="2"/>
                    </a:lnTo>
                    <a:lnTo>
                      <a:pt x="142" y="0"/>
                    </a:lnTo>
                    <a:lnTo>
                      <a:pt x="148" y="0"/>
                    </a:lnTo>
                    <a:lnTo>
                      <a:pt x="154" y="0"/>
                    </a:lnTo>
                    <a:lnTo>
                      <a:pt x="157" y="2"/>
                    </a:lnTo>
                    <a:lnTo>
                      <a:pt x="161" y="2"/>
                    </a:lnTo>
                    <a:lnTo>
                      <a:pt x="167" y="4"/>
                    </a:lnTo>
                    <a:lnTo>
                      <a:pt x="171" y="8"/>
                    </a:lnTo>
                    <a:lnTo>
                      <a:pt x="178" y="14"/>
                    </a:lnTo>
                    <a:lnTo>
                      <a:pt x="186" y="19"/>
                    </a:lnTo>
                    <a:lnTo>
                      <a:pt x="193" y="25"/>
                    </a:lnTo>
                    <a:lnTo>
                      <a:pt x="201" y="33"/>
                    </a:lnTo>
                    <a:lnTo>
                      <a:pt x="207" y="40"/>
                    </a:lnTo>
                    <a:lnTo>
                      <a:pt x="212" y="48"/>
                    </a:lnTo>
                    <a:lnTo>
                      <a:pt x="216" y="55"/>
                    </a:lnTo>
                    <a:lnTo>
                      <a:pt x="222" y="65"/>
                    </a:lnTo>
                    <a:lnTo>
                      <a:pt x="226" y="72"/>
                    </a:lnTo>
                    <a:lnTo>
                      <a:pt x="228" y="82"/>
                    </a:lnTo>
                    <a:lnTo>
                      <a:pt x="231" y="91"/>
                    </a:lnTo>
                    <a:lnTo>
                      <a:pt x="233" y="99"/>
                    </a:lnTo>
                    <a:lnTo>
                      <a:pt x="237" y="118"/>
                    </a:lnTo>
                    <a:lnTo>
                      <a:pt x="239" y="135"/>
                    </a:lnTo>
                    <a:lnTo>
                      <a:pt x="241" y="154"/>
                    </a:lnTo>
                    <a:lnTo>
                      <a:pt x="239" y="171"/>
                    </a:lnTo>
                    <a:lnTo>
                      <a:pt x="237" y="186"/>
                    </a:lnTo>
                    <a:lnTo>
                      <a:pt x="235" y="201"/>
                    </a:lnTo>
                    <a:lnTo>
                      <a:pt x="231" y="215"/>
                    </a:lnTo>
                    <a:lnTo>
                      <a:pt x="229" y="222"/>
                    </a:lnTo>
                    <a:lnTo>
                      <a:pt x="228" y="228"/>
                    </a:lnTo>
                    <a:lnTo>
                      <a:pt x="226" y="232"/>
                    </a:lnTo>
                    <a:lnTo>
                      <a:pt x="222" y="237"/>
                    </a:lnTo>
                    <a:lnTo>
                      <a:pt x="220" y="241"/>
                    </a:lnTo>
                    <a:lnTo>
                      <a:pt x="218" y="245"/>
                    </a:lnTo>
                    <a:lnTo>
                      <a:pt x="214" y="247"/>
                    </a:lnTo>
                    <a:lnTo>
                      <a:pt x="210" y="249"/>
                    </a:lnTo>
                    <a:lnTo>
                      <a:pt x="207" y="251"/>
                    </a:lnTo>
                    <a:lnTo>
                      <a:pt x="201" y="252"/>
                    </a:lnTo>
                    <a:lnTo>
                      <a:pt x="195" y="252"/>
                    </a:lnTo>
                    <a:lnTo>
                      <a:pt x="190" y="252"/>
                    </a:lnTo>
                    <a:lnTo>
                      <a:pt x="176" y="252"/>
                    </a:lnTo>
                    <a:lnTo>
                      <a:pt x="161" y="251"/>
                    </a:lnTo>
                    <a:lnTo>
                      <a:pt x="146" y="249"/>
                    </a:lnTo>
                    <a:lnTo>
                      <a:pt x="129" y="245"/>
                    </a:lnTo>
                    <a:lnTo>
                      <a:pt x="112" y="239"/>
                    </a:lnTo>
                    <a:lnTo>
                      <a:pt x="93" y="234"/>
                    </a:lnTo>
                    <a:lnTo>
                      <a:pt x="76" y="230"/>
                    </a:lnTo>
                    <a:lnTo>
                      <a:pt x="61" y="224"/>
                    </a:lnTo>
                    <a:lnTo>
                      <a:pt x="46" y="218"/>
                    </a:lnTo>
                    <a:lnTo>
                      <a:pt x="30" y="213"/>
                    </a:lnTo>
                    <a:lnTo>
                      <a:pt x="25" y="211"/>
                    </a:lnTo>
                    <a:lnTo>
                      <a:pt x="17" y="209"/>
                    </a:lnTo>
                    <a:lnTo>
                      <a:pt x="12" y="207"/>
                    </a:lnTo>
                    <a:lnTo>
                      <a:pt x="8" y="205"/>
                    </a:lnTo>
                    <a:lnTo>
                      <a:pt x="4" y="205"/>
                    </a:lnTo>
                    <a:lnTo>
                      <a:pt x="0" y="203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45" name="Freeform 94"/>
              <p:cNvSpPr>
                <a:spLocks/>
              </p:cNvSpPr>
              <p:nvPr/>
            </p:nvSpPr>
            <p:spPr bwMode="auto">
              <a:xfrm>
                <a:off x="7982043" y="5840801"/>
                <a:ext cx="91193" cy="124305"/>
              </a:xfrm>
              <a:custGeom>
                <a:avLst/>
                <a:gdLst>
                  <a:gd name="T0" fmla="*/ 0 w 241"/>
                  <a:gd name="T1" fmla="*/ 2147483647 h 252"/>
                  <a:gd name="T2" fmla="*/ 0 w 241"/>
                  <a:gd name="T3" fmla="*/ 2147483647 h 252"/>
                  <a:gd name="T4" fmla="*/ 0 w 241"/>
                  <a:gd name="T5" fmla="*/ 2147483647 h 252"/>
                  <a:gd name="T6" fmla="*/ 0 w 241"/>
                  <a:gd name="T7" fmla="*/ 2147483647 h 252"/>
                  <a:gd name="T8" fmla="*/ 0 w 241"/>
                  <a:gd name="T9" fmla="*/ 2147483647 h 252"/>
                  <a:gd name="T10" fmla="*/ 0 w 241"/>
                  <a:gd name="T11" fmla="*/ 2147483647 h 252"/>
                  <a:gd name="T12" fmla="*/ 0 w 241"/>
                  <a:gd name="T13" fmla="*/ 2147483647 h 252"/>
                  <a:gd name="T14" fmla="*/ 0 w 241"/>
                  <a:gd name="T15" fmla="*/ 0 h 252"/>
                  <a:gd name="T16" fmla="*/ 0 w 241"/>
                  <a:gd name="T17" fmla="*/ 0 h 252"/>
                  <a:gd name="T18" fmla="*/ 0 w 241"/>
                  <a:gd name="T19" fmla="*/ 2147483647 h 252"/>
                  <a:gd name="T20" fmla="*/ 0 w 241"/>
                  <a:gd name="T21" fmla="*/ 2147483647 h 252"/>
                  <a:gd name="T22" fmla="*/ 0 w 241"/>
                  <a:gd name="T23" fmla="*/ 2147483647 h 252"/>
                  <a:gd name="T24" fmla="*/ 0 w 241"/>
                  <a:gd name="T25" fmla="*/ 2147483647 h 252"/>
                  <a:gd name="T26" fmla="*/ 0 w 241"/>
                  <a:gd name="T27" fmla="*/ 2147483647 h 252"/>
                  <a:gd name="T28" fmla="*/ 0 w 241"/>
                  <a:gd name="T29" fmla="*/ 2147483647 h 252"/>
                  <a:gd name="T30" fmla="*/ 0 w 241"/>
                  <a:gd name="T31" fmla="*/ 2147483647 h 252"/>
                  <a:gd name="T32" fmla="*/ 0 w 241"/>
                  <a:gd name="T33" fmla="*/ 2147483647 h 252"/>
                  <a:gd name="T34" fmla="*/ 0 w 241"/>
                  <a:gd name="T35" fmla="*/ 2147483647 h 252"/>
                  <a:gd name="T36" fmla="*/ 0 w 241"/>
                  <a:gd name="T37" fmla="*/ 2147483647 h 252"/>
                  <a:gd name="T38" fmla="*/ 0 w 241"/>
                  <a:gd name="T39" fmla="*/ 2147483647 h 252"/>
                  <a:gd name="T40" fmla="*/ 0 w 241"/>
                  <a:gd name="T41" fmla="*/ 2147483647 h 252"/>
                  <a:gd name="T42" fmla="*/ 0 w 241"/>
                  <a:gd name="T43" fmla="*/ 2147483647 h 252"/>
                  <a:gd name="T44" fmla="*/ 0 w 241"/>
                  <a:gd name="T45" fmla="*/ 2147483647 h 252"/>
                  <a:gd name="T46" fmla="*/ 0 w 241"/>
                  <a:gd name="T47" fmla="*/ 2147483647 h 252"/>
                  <a:gd name="T48" fmla="*/ 0 w 241"/>
                  <a:gd name="T49" fmla="*/ 2147483647 h 252"/>
                  <a:gd name="T50" fmla="*/ 0 w 241"/>
                  <a:gd name="T51" fmla="*/ 2147483647 h 252"/>
                  <a:gd name="T52" fmla="*/ 0 w 241"/>
                  <a:gd name="T53" fmla="*/ 2147483647 h 252"/>
                  <a:gd name="T54" fmla="*/ 0 w 241"/>
                  <a:gd name="T55" fmla="*/ 2147483647 h 252"/>
                  <a:gd name="T56" fmla="*/ 0 w 241"/>
                  <a:gd name="T57" fmla="*/ 2147483647 h 252"/>
                  <a:gd name="T58" fmla="*/ 0 w 241"/>
                  <a:gd name="T59" fmla="*/ 2147483647 h 252"/>
                  <a:gd name="T60" fmla="*/ 0 w 241"/>
                  <a:gd name="T61" fmla="*/ 2147483647 h 252"/>
                  <a:gd name="T62" fmla="*/ 0 w 241"/>
                  <a:gd name="T63" fmla="*/ 2147483647 h 252"/>
                  <a:gd name="T64" fmla="*/ 0 w 241"/>
                  <a:gd name="T65" fmla="*/ 2147483647 h 252"/>
                  <a:gd name="T66" fmla="*/ 0 w 241"/>
                  <a:gd name="T67" fmla="*/ 2147483647 h 25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1"/>
                  <a:gd name="T103" fmla="*/ 0 h 252"/>
                  <a:gd name="T104" fmla="*/ 241 w 241"/>
                  <a:gd name="T105" fmla="*/ 252 h 25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1" h="252">
                    <a:moveTo>
                      <a:pt x="0" y="69"/>
                    </a:moveTo>
                    <a:lnTo>
                      <a:pt x="2" y="67"/>
                    </a:lnTo>
                    <a:lnTo>
                      <a:pt x="4" y="65"/>
                    </a:lnTo>
                    <a:lnTo>
                      <a:pt x="8" y="63"/>
                    </a:lnTo>
                    <a:lnTo>
                      <a:pt x="12" y="61"/>
                    </a:lnTo>
                    <a:lnTo>
                      <a:pt x="19" y="55"/>
                    </a:lnTo>
                    <a:lnTo>
                      <a:pt x="30" y="50"/>
                    </a:lnTo>
                    <a:lnTo>
                      <a:pt x="42" y="42"/>
                    </a:lnTo>
                    <a:lnTo>
                      <a:pt x="53" y="35"/>
                    </a:lnTo>
                    <a:lnTo>
                      <a:pt x="66" y="29"/>
                    </a:lnTo>
                    <a:lnTo>
                      <a:pt x="80" y="21"/>
                    </a:lnTo>
                    <a:lnTo>
                      <a:pt x="93" y="16"/>
                    </a:lnTo>
                    <a:lnTo>
                      <a:pt x="106" y="10"/>
                    </a:lnTo>
                    <a:lnTo>
                      <a:pt x="118" y="6"/>
                    </a:lnTo>
                    <a:lnTo>
                      <a:pt x="131" y="2"/>
                    </a:lnTo>
                    <a:lnTo>
                      <a:pt x="142" y="0"/>
                    </a:lnTo>
                    <a:lnTo>
                      <a:pt x="148" y="0"/>
                    </a:lnTo>
                    <a:lnTo>
                      <a:pt x="154" y="0"/>
                    </a:lnTo>
                    <a:lnTo>
                      <a:pt x="157" y="2"/>
                    </a:lnTo>
                    <a:lnTo>
                      <a:pt x="161" y="2"/>
                    </a:lnTo>
                    <a:lnTo>
                      <a:pt x="167" y="4"/>
                    </a:lnTo>
                    <a:lnTo>
                      <a:pt x="171" y="8"/>
                    </a:lnTo>
                    <a:lnTo>
                      <a:pt x="178" y="14"/>
                    </a:lnTo>
                    <a:lnTo>
                      <a:pt x="186" y="19"/>
                    </a:lnTo>
                    <a:lnTo>
                      <a:pt x="193" y="25"/>
                    </a:lnTo>
                    <a:lnTo>
                      <a:pt x="201" y="33"/>
                    </a:lnTo>
                    <a:lnTo>
                      <a:pt x="207" y="40"/>
                    </a:lnTo>
                    <a:lnTo>
                      <a:pt x="212" y="48"/>
                    </a:lnTo>
                    <a:lnTo>
                      <a:pt x="216" y="55"/>
                    </a:lnTo>
                    <a:lnTo>
                      <a:pt x="222" y="65"/>
                    </a:lnTo>
                    <a:lnTo>
                      <a:pt x="226" y="72"/>
                    </a:lnTo>
                    <a:lnTo>
                      <a:pt x="228" y="82"/>
                    </a:lnTo>
                    <a:lnTo>
                      <a:pt x="231" y="91"/>
                    </a:lnTo>
                    <a:lnTo>
                      <a:pt x="233" y="99"/>
                    </a:lnTo>
                    <a:lnTo>
                      <a:pt x="237" y="118"/>
                    </a:lnTo>
                    <a:lnTo>
                      <a:pt x="239" y="135"/>
                    </a:lnTo>
                    <a:lnTo>
                      <a:pt x="241" y="154"/>
                    </a:lnTo>
                    <a:lnTo>
                      <a:pt x="239" y="171"/>
                    </a:lnTo>
                    <a:lnTo>
                      <a:pt x="237" y="186"/>
                    </a:lnTo>
                    <a:lnTo>
                      <a:pt x="235" y="201"/>
                    </a:lnTo>
                    <a:lnTo>
                      <a:pt x="231" y="215"/>
                    </a:lnTo>
                    <a:lnTo>
                      <a:pt x="229" y="222"/>
                    </a:lnTo>
                    <a:lnTo>
                      <a:pt x="228" y="228"/>
                    </a:lnTo>
                    <a:lnTo>
                      <a:pt x="226" y="232"/>
                    </a:lnTo>
                    <a:lnTo>
                      <a:pt x="222" y="237"/>
                    </a:lnTo>
                    <a:lnTo>
                      <a:pt x="220" y="241"/>
                    </a:lnTo>
                    <a:lnTo>
                      <a:pt x="218" y="245"/>
                    </a:lnTo>
                    <a:lnTo>
                      <a:pt x="214" y="247"/>
                    </a:lnTo>
                    <a:lnTo>
                      <a:pt x="210" y="249"/>
                    </a:lnTo>
                    <a:lnTo>
                      <a:pt x="207" y="251"/>
                    </a:lnTo>
                    <a:lnTo>
                      <a:pt x="201" y="252"/>
                    </a:lnTo>
                    <a:lnTo>
                      <a:pt x="195" y="252"/>
                    </a:lnTo>
                    <a:lnTo>
                      <a:pt x="190" y="252"/>
                    </a:lnTo>
                    <a:lnTo>
                      <a:pt x="176" y="252"/>
                    </a:lnTo>
                    <a:lnTo>
                      <a:pt x="161" y="251"/>
                    </a:lnTo>
                    <a:lnTo>
                      <a:pt x="146" y="249"/>
                    </a:lnTo>
                    <a:lnTo>
                      <a:pt x="129" y="245"/>
                    </a:lnTo>
                    <a:lnTo>
                      <a:pt x="112" y="239"/>
                    </a:lnTo>
                    <a:lnTo>
                      <a:pt x="93" y="234"/>
                    </a:lnTo>
                    <a:lnTo>
                      <a:pt x="76" y="230"/>
                    </a:lnTo>
                    <a:lnTo>
                      <a:pt x="61" y="224"/>
                    </a:lnTo>
                    <a:lnTo>
                      <a:pt x="46" y="218"/>
                    </a:lnTo>
                    <a:lnTo>
                      <a:pt x="30" y="213"/>
                    </a:lnTo>
                    <a:lnTo>
                      <a:pt x="25" y="211"/>
                    </a:lnTo>
                    <a:lnTo>
                      <a:pt x="17" y="209"/>
                    </a:lnTo>
                    <a:lnTo>
                      <a:pt x="12" y="207"/>
                    </a:lnTo>
                    <a:lnTo>
                      <a:pt x="8" y="205"/>
                    </a:lnTo>
                    <a:lnTo>
                      <a:pt x="4" y="205"/>
                    </a:lnTo>
                    <a:lnTo>
                      <a:pt x="0" y="203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46" name="Freeform 95"/>
              <p:cNvSpPr>
                <a:spLocks/>
              </p:cNvSpPr>
              <p:nvPr/>
            </p:nvSpPr>
            <p:spPr bwMode="auto">
              <a:xfrm>
                <a:off x="4300214" y="5631145"/>
                <a:ext cx="422729" cy="464567"/>
              </a:xfrm>
              <a:custGeom>
                <a:avLst/>
                <a:gdLst>
                  <a:gd name="T0" fmla="*/ 0 w 1128"/>
                  <a:gd name="T1" fmla="*/ 2147483647 h 944"/>
                  <a:gd name="T2" fmla="*/ 0 w 1128"/>
                  <a:gd name="T3" fmla="*/ 2147483647 h 944"/>
                  <a:gd name="T4" fmla="*/ 0 w 1128"/>
                  <a:gd name="T5" fmla="*/ 2147483647 h 944"/>
                  <a:gd name="T6" fmla="*/ 0 w 1128"/>
                  <a:gd name="T7" fmla="*/ 2147483647 h 944"/>
                  <a:gd name="T8" fmla="*/ 0 w 1128"/>
                  <a:gd name="T9" fmla="*/ 2147483647 h 944"/>
                  <a:gd name="T10" fmla="*/ 0 w 1128"/>
                  <a:gd name="T11" fmla="*/ 2147483647 h 944"/>
                  <a:gd name="T12" fmla="*/ 0 w 1128"/>
                  <a:gd name="T13" fmla="*/ 2147483647 h 944"/>
                  <a:gd name="T14" fmla="*/ 0 w 1128"/>
                  <a:gd name="T15" fmla="*/ 2147483647 h 944"/>
                  <a:gd name="T16" fmla="*/ 0 w 1128"/>
                  <a:gd name="T17" fmla="*/ 2147483647 h 944"/>
                  <a:gd name="T18" fmla="*/ 0 w 1128"/>
                  <a:gd name="T19" fmla="*/ 2147483647 h 944"/>
                  <a:gd name="T20" fmla="*/ 0 w 1128"/>
                  <a:gd name="T21" fmla="*/ 2147483647 h 944"/>
                  <a:gd name="T22" fmla="*/ 0 w 1128"/>
                  <a:gd name="T23" fmla="*/ 2147483647 h 944"/>
                  <a:gd name="T24" fmla="*/ 0 w 1128"/>
                  <a:gd name="T25" fmla="*/ 2147483647 h 944"/>
                  <a:gd name="T26" fmla="*/ 0 w 1128"/>
                  <a:gd name="T27" fmla="*/ 2147483647 h 944"/>
                  <a:gd name="T28" fmla="*/ 0 w 1128"/>
                  <a:gd name="T29" fmla="*/ 2147483647 h 944"/>
                  <a:gd name="T30" fmla="*/ 0 w 1128"/>
                  <a:gd name="T31" fmla="*/ 2147483647 h 944"/>
                  <a:gd name="T32" fmla="*/ 0 w 1128"/>
                  <a:gd name="T33" fmla="*/ 2147483647 h 944"/>
                  <a:gd name="T34" fmla="*/ 0 w 1128"/>
                  <a:gd name="T35" fmla="*/ 2147483647 h 944"/>
                  <a:gd name="T36" fmla="*/ 0 w 1128"/>
                  <a:gd name="T37" fmla="*/ 2147483647 h 944"/>
                  <a:gd name="T38" fmla="*/ 0 w 1128"/>
                  <a:gd name="T39" fmla="*/ 2147483647 h 944"/>
                  <a:gd name="T40" fmla="*/ 0 w 1128"/>
                  <a:gd name="T41" fmla="*/ 2147483647 h 944"/>
                  <a:gd name="T42" fmla="*/ 0 w 1128"/>
                  <a:gd name="T43" fmla="*/ 2147483647 h 944"/>
                  <a:gd name="T44" fmla="*/ 0 w 1128"/>
                  <a:gd name="T45" fmla="*/ 2147483647 h 944"/>
                  <a:gd name="T46" fmla="*/ 0 w 1128"/>
                  <a:gd name="T47" fmla="*/ 2147483647 h 944"/>
                  <a:gd name="T48" fmla="*/ 0 w 1128"/>
                  <a:gd name="T49" fmla="*/ 2147483647 h 944"/>
                  <a:gd name="T50" fmla="*/ 0 w 1128"/>
                  <a:gd name="T51" fmla="*/ 2147483647 h 944"/>
                  <a:gd name="T52" fmla="*/ 0 w 1128"/>
                  <a:gd name="T53" fmla="*/ 2147483647 h 944"/>
                  <a:gd name="T54" fmla="*/ 0 w 1128"/>
                  <a:gd name="T55" fmla="*/ 2147483647 h 944"/>
                  <a:gd name="T56" fmla="*/ 0 w 1128"/>
                  <a:gd name="T57" fmla="*/ 2147483647 h 944"/>
                  <a:gd name="T58" fmla="*/ 0 w 1128"/>
                  <a:gd name="T59" fmla="*/ 2147483647 h 944"/>
                  <a:gd name="T60" fmla="*/ 0 w 1128"/>
                  <a:gd name="T61" fmla="*/ 2147483647 h 944"/>
                  <a:gd name="T62" fmla="*/ 0 w 1128"/>
                  <a:gd name="T63" fmla="*/ 2147483647 h 944"/>
                  <a:gd name="T64" fmla="*/ 0 w 1128"/>
                  <a:gd name="T65" fmla="*/ 2147483647 h 944"/>
                  <a:gd name="T66" fmla="*/ 0 w 1128"/>
                  <a:gd name="T67" fmla="*/ 2147483647 h 944"/>
                  <a:gd name="T68" fmla="*/ 0 w 1128"/>
                  <a:gd name="T69" fmla="*/ 2147483647 h 944"/>
                  <a:gd name="T70" fmla="*/ 0 w 1128"/>
                  <a:gd name="T71" fmla="*/ 2147483647 h 944"/>
                  <a:gd name="T72" fmla="*/ 0 w 1128"/>
                  <a:gd name="T73" fmla="*/ 2147483647 h 944"/>
                  <a:gd name="T74" fmla="*/ 0 w 1128"/>
                  <a:gd name="T75" fmla="*/ 2147483647 h 944"/>
                  <a:gd name="T76" fmla="*/ 0 w 1128"/>
                  <a:gd name="T77" fmla="*/ 2147483647 h 944"/>
                  <a:gd name="T78" fmla="*/ 0 w 1128"/>
                  <a:gd name="T79" fmla="*/ 2147483647 h 944"/>
                  <a:gd name="T80" fmla="*/ 0 w 1128"/>
                  <a:gd name="T81" fmla="*/ 2147483647 h 944"/>
                  <a:gd name="T82" fmla="*/ 0 w 1128"/>
                  <a:gd name="T83" fmla="*/ 2147483647 h 944"/>
                  <a:gd name="T84" fmla="*/ 0 w 1128"/>
                  <a:gd name="T85" fmla="*/ 2147483647 h 944"/>
                  <a:gd name="T86" fmla="*/ 0 w 1128"/>
                  <a:gd name="T87" fmla="*/ 2147483647 h 944"/>
                  <a:gd name="T88" fmla="*/ 0 w 1128"/>
                  <a:gd name="T89" fmla="*/ 2147483647 h 944"/>
                  <a:gd name="T90" fmla="*/ 0 w 1128"/>
                  <a:gd name="T91" fmla="*/ 2147483647 h 944"/>
                  <a:gd name="T92" fmla="*/ 0 w 1128"/>
                  <a:gd name="T93" fmla="*/ 2147483647 h 944"/>
                  <a:gd name="T94" fmla="*/ 0 w 1128"/>
                  <a:gd name="T95" fmla="*/ 2147483647 h 944"/>
                  <a:gd name="T96" fmla="*/ 0 w 1128"/>
                  <a:gd name="T97" fmla="*/ 2147483647 h 944"/>
                  <a:gd name="T98" fmla="*/ 0 w 1128"/>
                  <a:gd name="T99" fmla="*/ 2147483647 h 944"/>
                  <a:gd name="T100" fmla="*/ 0 w 1128"/>
                  <a:gd name="T101" fmla="*/ 2147483647 h 944"/>
                  <a:gd name="T102" fmla="*/ 0 w 1128"/>
                  <a:gd name="T103" fmla="*/ 2147483647 h 944"/>
                  <a:gd name="T104" fmla="*/ 0 w 1128"/>
                  <a:gd name="T105" fmla="*/ 2147483647 h 944"/>
                  <a:gd name="T106" fmla="*/ 0 w 1128"/>
                  <a:gd name="T107" fmla="*/ 2147483647 h 944"/>
                  <a:gd name="T108" fmla="*/ 0 w 1128"/>
                  <a:gd name="T109" fmla="*/ 2147483647 h 944"/>
                  <a:gd name="T110" fmla="*/ 0 w 1128"/>
                  <a:gd name="T111" fmla="*/ 2147483647 h 94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128"/>
                  <a:gd name="T169" fmla="*/ 0 h 944"/>
                  <a:gd name="T170" fmla="*/ 1128 w 1128"/>
                  <a:gd name="T171" fmla="*/ 944 h 94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128" h="944">
                    <a:moveTo>
                      <a:pt x="1120" y="489"/>
                    </a:moveTo>
                    <a:lnTo>
                      <a:pt x="832" y="316"/>
                    </a:lnTo>
                    <a:lnTo>
                      <a:pt x="662" y="0"/>
                    </a:lnTo>
                    <a:lnTo>
                      <a:pt x="658" y="0"/>
                    </a:lnTo>
                    <a:lnTo>
                      <a:pt x="656" y="2"/>
                    </a:lnTo>
                    <a:lnTo>
                      <a:pt x="656" y="6"/>
                    </a:lnTo>
                    <a:lnTo>
                      <a:pt x="656" y="9"/>
                    </a:lnTo>
                    <a:lnTo>
                      <a:pt x="656" y="13"/>
                    </a:lnTo>
                    <a:lnTo>
                      <a:pt x="658" y="19"/>
                    </a:lnTo>
                    <a:lnTo>
                      <a:pt x="660" y="26"/>
                    </a:lnTo>
                    <a:lnTo>
                      <a:pt x="662" y="34"/>
                    </a:lnTo>
                    <a:lnTo>
                      <a:pt x="664" y="42"/>
                    </a:lnTo>
                    <a:lnTo>
                      <a:pt x="667" y="51"/>
                    </a:lnTo>
                    <a:lnTo>
                      <a:pt x="669" y="61"/>
                    </a:lnTo>
                    <a:lnTo>
                      <a:pt x="673" y="72"/>
                    </a:lnTo>
                    <a:lnTo>
                      <a:pt x="677" y="83"/>
                    </a:lnTo>
                    <a:lnTo>
                      <a:pt x="679" y="95"/>
                    </a:lnTo>
                    <a:lnTo>
                      <a:pt x="684" y="117"/>
                    </a:lnTo>
                    <a:lnTo>
                      <a:pt x="690" y="144"/>
                    </a:lnTo>
                    <a:lnTo>
                      <a:pt x="690" y="157"/>
                    </a:lnTo>
                    <a:lnTo>
                      <a:pt x="692" y="171"/>
                    </a:lnTo>
                    <a:lnTo>
                      <a:pt x="692" y="184"/>
                    </a:lnTo>
                    <a:lnTo>
                      <a:pt x="692" y="197"/>
                    </a:lnTo>
                    <a:lnTo>
                      <a:pt x="692" y="210"/>
                    </a:lnTo>
                    <a:lnTo>
                      <a:pt x="690" y="224"/>
                    </a:lnTo>
                    <a:lnTo>
                      <a:pt x="686" y="237"/>
                    </a:lnTo>
                    <a:lnTo>
                      <a:pt x="683" y="250"/>
                    </a:lnTo>
                    <a:lnTo>
                      <a:pt x="679" y="263"/>
                    </a:lnTo>
                    <a:lnTo>
                      <a:pt x="671" y="277"/>
                    </a:lnTo>
                    <a:lnTo>
                      <a:pt x="666" y="290"/>
                    </a:lnTo>
                    <a:lnTo>
                      <a:pt x="656" y="301"/>
                    </a:lnTo>
                    <a:lnTo>
                      <a:pt x="647" y="313"/>
                    </a:lnTo>
                    <a:lnTo>
                      <a:pt x="635" y="324"/>
                    </a:lnTo>
                    <a:lnTo>
                      <a:pt x="630" y="330"/>
                    </a:lnTo>
                    <a:lnTo>
                      <a:pt x="622" y="335"/>
                    </a:lnTo>
                    <a:lnTo>
                      <a:pt x="616" y="339"/>
                    </a:lnTo>
                    <a:lnTo>
                      <a:pt x="611" y="343"/>
                    </a:lnTo>
                    <a:lnTo>
                      <a:pt x="605" y="345"/>
                    </a:lnTo>
                    <a:lnTo>
                      <a:pt x="599" y="349"/>
                    </a:lnTo>
                    <a:lnTo>
                      <a:pt x="592" y="351"/>
                    </a:lnTo>
                    <a:lnTo>
                      <a:pt x="586" y="352"/>
                    </a:lnTo>
                    <a:lnTo>
                      <a:pt x="575" y="354"/>
                    </a:lnTo>
                    <a:lnTo>
                      <a:pt x="563" y="354"/>
                    </a:lnTo>
                    <a:lnTo>
                      <a:pt x="552" y="352"/>
                    </a:lnTo>
                    <a:lnTo>
                      <a:pt x="540" y="349"/>
                    </a:lnTo>
                    <a:lnTo>
                      <a:pt x="529" y="345"/>
                    </a:lnTo>
                    <a:lnTo>
                      <a:pt x="518" y="339"/>
                    </a:lnTo>
                    <a:lnTo>
                      <a:pt x="506" y="333"/>
                    </a:lnTo>
                    <a:lnTo>
                      <a:pt x="495" y="326"/>
                    </a:lnTo>
                    <a:lnTo>
                      <a:pt x="484" y="318"/>
                    </a:lnTo>
                    <a:lnTo>
                      <a:pt x="474" y="309"/>
                    </a:lnTo>
                    <a:lnTo>
                      <a:pt x="463" y="299"/>
                    </a:lnTo>
                    <a:lnTo>
                      <a:pt x="451" y="290"/>
                    </a:lnTo>
                    <a:lnTo>
                      <a:pt x="431" y="269"/>
                    </a:lnTo>
                    <a:lnTo>
                      <a:pt x="410" y="248"/>
                    </a:lnTo>
                    <a:lnTo>
                      <a:pt x="389" y="229"/>
                    </a:lnTo>
                    <a:lnTo>
                      <a:pt x="379" y="220"/>
                    </a:lnTo>
                    <a:lnTo>
                      <a:pt x="368" y="212"/>
                    </a:lnTo>
                    <a:lnTo>
                      <a:pt x="359" y="203"/>
                    </a:lnTo>
                    <a:lnTo>
                      <a:pt x="347" y="197"/>
                    </a:lnTo>
                    <a:lnTo>
                      <a:pt x="338" y="189"/>
                    </a:lnTo>
                    <a:lnTo>
                      <a:pt x="328" y="186"/>
                    </a:lnTo>
                    <a:lnTo>
                      <a:pt x="317" y="182"/>
                    </a:lnTo>
                    <a:lnTo>
                      <a:pt x="307" y="180"/>
                    </a:lnTo>
                    <a:lnTo>
                      <a:pt x="298" y="178"/>
                    </a:lnTo>
                    <a:lnTo>
                      <a:pt x="287" y="180"/>
                    </a:lnTo>
                    <a:lnTo>
                      <a:pt x="304" y="201"/>
                    </a:lnTo>
                    <a:lnTo>
                      <a:pt x="319" y="222"/>
                    </a:lnTo>
                    <a:lnTo>
                      <a:pt x="334" y="241"/>
                    </a:lnTo>
                    <a:lnTo>
                      <a:pt x="345" y="258"/>
                    </a:lnTo>
                    <a:lnTo>
                      <a:pt x="357" y="277"/>
                    </a:lnTo>
                    <a:lnTo>
                      <a:pt x="368" y="292"/>
                    </a:lnTo>
                    <a:lnTo>
                      <a:pt x="376" y="307"/>
                    </a:lnTo>
                    <a:lnTo>
                      <a:pt x="385" y="322"/>
                    </a:lnTo>
                    <a:lnTo>
                      <a:pt x="391" y="335"/>
                    </a:lnTo>
                    <a:lnTo>
                      <a:pt x="396" y="347"/>
                    </a:lnTo>
                    <a:lnTo>
                      <a:pt x="400" y="360"/>
                    </a:lnTo>
                    <a:lnTo>
                      <a:pt x="404" y="369"/>
                    </a:lnTo>
                    <a:lnTo>
                      <a:pt x="406" y="381"/>
                    </a:lnTo>
                    <a:lnTo>
                      <a:pt x="408" y="388"/>
                    </a:lnTo>
                    <a:lnTo>
                      <a:pt x="408" y="398"/>
                    </a:lnTo>
                    <a:lnTo>
                      <a:pt x="408" y="405"/>
                    </a:lnTo>
                    <a:lnTo>
                      <a:pt x="406" y="413"/>
                    </a:lnTo>
                    <a:lnTo>
                      <a:pt x="404" y="419"/>
                    </a:lnTo>
                    <a:lnTo>
                      <a:pt x="402" y="424"/>
                    </a:lnTo>
                    <a:lnTo>
                      <a:pt x="398" y="428"/>
                    </a:lnTo>
                    <a:lnTo>
                      <a:pt x="395" y="434"/>
                    </a:lnTo>
                    <a:lnTo>
                      <a:pt x="389" y="438"/>
                    </a:lnTo>
                    <a:lnTo>
                      <a:pt x="383" y="440"/>
                    </a:lnTo>
                    <a:lnTo>
                      <a:pt x="378" y="442"/>
                    </a:lnTo>
                    <a:lnTo>
                      <a:pt x="370" y="445"/>
                    </a:lnTo>
                    <a:lnTo>
                      <a:pt x="362" y="445"/>
                    </a:lnTo>
                    <a:lnTo>
                      <a:pt x="355" y="447"/>
                    </a:lnTo>
                    <a:lnTo>
                      <a:pt x="347" y="447"/>
                    </a:lnTo>
                    <a:lnTo>
                      <a:pt x="330" y="447"/>
                    </a:lnTo>
                    <a:lnTo>
                      <a:pt x="311" y="445"/>
                    </a:lnTo>
                    <a:lnTo>
                      <a:pt x="290" y="442"/>
                    </a:lnTo>
                    <a:lnTo>
                      <a:pt x="270" y="438"/>
                    </a:lnTo>
                    <a:lnTo>
                      <a:pt x="247" y="432"/>
                    </a:lnTo>
                    <a:lnTo>
                      <a:pt x="226" y="426"/>
                    </a:lnTo>
                    <a:lnTo>
                      <a:pt x="205" y="419"/>
                    </a:lnTo>
                    <a:lnTo>
                      <a:pt x="182" y="411"/>
                    </a:lnTo>
                    <a:lnTo>
                      <a:pt x="163" y="405"/>
                    </a:lnTo>
                    <a:lnTo>
                      <a:pt x="143" y="398"/>
                    </a:lnTo>
                    <a:lnTo>
                      <a:pt x="124" y="390"/>
                    </a:lnTo>
                    <a:lnTo>
                      <a:pt x="107" y="383"/>
                    </a:lnTo>
                    <a:lnTo>
                      <a:pt x="99" y="379"/>
                    </a:lnTo>
                    <a:lnTo>
                      <a:pt x="93" y="377"/>
                    </a:lnTo>
                    <a:lnTo>
                      <a:pt x="86" y="373"/>
                    </a:lnTo>
                    <a:lnTo>
                      <a:pt x="80" y="371"/>
                    </a:lnTo>
                    <a:lnTo>
                      <a:pt x="74" y="368"/>
                    </a:lnTo>
                    <a:lnTo>
                      <a:pt x="69" y="366"/>
                    </a:lnTo>
                    <a:lnTo>
                      <a:pt x="65" y="364"/>
                    </a:lnTo>
                    <a:lnTo>
                      <a:pt x="61" y="362"/>
                    </a:lnTo>
                    <a:lnTo>
                      <a:pt x="57" y="362"/>
                    </a:lnTo>
                    <a:lnTo>
                      <a:pt x="55" y="360"/>
                    </a:lnTo>
                    <a:lnTo>
                      <a:pt x="54" y="360"/>
                    </a:lnTo>
                    <a:lnTo>
                      <a:pt x="55" y="366"/>
                    </a:lnTo>
                    <a:lnTo>
                      <a:pt x="57" y="371"/>
                    </a:lnTo>
                    <a:lnTo>
                      <a:pt x="63" y="377"/>
                    </a:lnTo>
                    <a:lnTo>
                      <a:pt x="69" y="383"/>
                    </a:lnTo>
                    <a:lnTo>
                      <a:pt x="74" y="388"/>
                    </a:lnTo>
                    <a:lnTo>
                      <a:pt x="82" y="394"/>
                    </a:lnTo>
                    <a:lnTo>
                      <a:pt x="91" y="400"/>
                    </a:lnTo>
                    <a:lnTo>
                      <a:pt x="101" y="405"/>
                    </a:lnTo>
                    <a:lnTo>
                      <a:pt x="110" y="411"/>
                    </a:lnTo>
                    <a:lnTo>
                      <a:pt x="122" y="417"/>
                    </a:lnTo>
                    <a:lnTo>
                      <a:pt x="133" y="423"/>
                    </a:lnTo>
                    <a:lnTo>
                      <a:pt x="146" y="428"/>
                    </a:lnTo>
                    <a:lnTo>
                      <a:pt x="171" y="440"/>
                    </a:lnTo>
                    <a:lnTo>
                      <a:pt x="196" y="451"/>
                    </a:lnTo>
                    <a:lnTo>
                      <a:pt x="220" y="464"/>
                    </a:lnTo>
                    <a:lnTo>
                      <a:pt x="234" y="470"/>
                    </a:lnTo>
                    <a:lnTo>
                      <a:pt x="245" y="478"/>
                    </a:lnTo>
                    <a:lnTo>
                      <a:pt x="256" y="483"/>
                    </a:lnTo>
                    <a:lnTo>
                      <a:pt x="266" y="491"/>
                    </a:lnTo>
                    <a:lnTo>
                      <a:pt x="277" y="498"/>
                    </a:lnTo>
                    <a:lnTo>
                      <a:pt x="285" y="506"/>
                    </a:lnTo>
                    <a:lnTo>
                      <a:pt x="294" y="514"/>
                    </a:lnTo>
                    <a:lnTo>
                      <a:pt x="302" y="521"/>
                    </a:lnTo>
                    <a:lnTo>
                      <a:pt x="307" y="531"/>
                    </a:lnTo>
                    <a:lnTo>
                      <a:pt x="311" y="538"/>
                    </a:lnTo>
                    <a:lnTo>
                      <a:pt x="315" y="548"/>
                    </a:lnTo>
                    <a:lnTo>
                      <a:pt x="317" y="557"/>
                    </a:lnTo>
                    <a:lnTo>
                      <a:pt x="317" y="567"/>
                    </a:lnTo>
                    <a:lnTo>
                      <a:pt x="315" y="578"/>
                    </a:lnTo>
                    <a:lnTo>
                      <a:pt x="313" y="587"/>
                    </a:lnTo>
                    <a:lnTo>
                      <a:pt x="307" y="597"/>
                    </a:lnTo>
                    <a:lnTo>
                      <a:pt x="302" y="604"/>
                    </a:lnTo>
                    <a:lnTo>
                      <a:pt x="294" y="614"/>
                    </a:lnTo>
                    <a:lnTo>
                      <a:pt x="285" y="620"/>
                    </a:lnTo>
                    <a:lnTo>
                      <a:pt x="273" y="627"/>
                    </a:lnTo>
                    <a:lnTo>
                      <a:pt x="264" y="633"/>
                    </a:lnTo>
                    <a:lnTo>
                      <a:pt x="251" y="639"/>
                    </a:lnTo>
                    <a:lnTo>
                      <a:pt x="237" y="644"/>
                    </a:lnTo>
                    <a:lnTo>
                      <a:pt x="224" y="648"/>
                    </a:lnTo>
                    <a:lnTo>
                      <a:pt x="211" y="654"/>
                    </a:lnTo>
                    <a:lnTo>
                      <a:pt x="196" y="658"/>
                    </a:lnTo>
                    <a:lnTo>
                      <a:pt x="165" y="663"/>
                    </a:lnTo>
                    <a:lnTo>
                      <a:pt x="135" y="669"/>
                    </a:lnTo>
                    <a:lnTo>
                      <a:pt x="107" y="675"/>
                    </a:lnTo>
                    <a:lnTo>
                      <a:pt x="93" y="676"/>
                    </a:lnTo>
                    <a:lnTo>
                      <a:pt x="78" y="678"/>
                    </a:lnTo>
                    <a:lnTo>
                      <a:pt x="67" y="680"/>
                    </a:lnTo>
                    <a:lnTo>
                      <a:pt x="54" y="682"/>
                    </a:lnTo>
                    <a:lnTo>
                      <a:pt x="42" y="684"/>
                    </a:lnTo>
                    <a:lnTo>
                      <a:pt x="33" y="686"/>
                    </a:lnTo>
                    <a:lnTo>
                      <a:pt x="23" y="688"/>
                    </a:lnTo>
                    <a:lnTo>
                      <a:pt x="16" y="690"/>
                    </a:lnTo>
                    <a:lnTo>
                      <a:pt x="10" y="692"/>
                    </a:lnTo>
                    <a:lnTo>
                      <a:pt x="6" y="694"/>
                    </a:lnTo>
                    <a:lnTo>
                      <a:pt x="2" y="695"/>
                    </a:lnTo>
                    <a:lnTo>
                      <a:pt x="0" y="697"/>
                    </a:lnTo>
                    <a:lnTo>
                      <a:pt x="0" y="699"/>
                    </a:lnTo>
                    <a:lnTo>
                      <a:pt x="2" y="701"/>
                    </a:lnTo>
                    <a:lnTo>
                      <a:pt x="4" y="703"/>
                    </a:lnTo>
                    <a:lnTo>
                      <a:pt x="6" y="705"/>
                    </a:lnTo>
                    <a:lnTo>
                      <a:pt x="8" y="707"/>
                    </a:lnTo>
                    <a:lnTo>
                      <a:pt x="12" y="709"/>
                    </a:lnTo>
                    <a:lnTo>
                      <a:pt x="16" y="709"/>
                    </a:lnTo>
                    <a:lnTo>
                      <a:pt x="19" y="711"/>
                    </a:lnTo>
                    <a:lnTo>
                      <a:pt x="25" y="713"/>
                    </a:lnTo>
                    <a:lnTo>
                      <a:pt x="35" y="714"/>
                    </a:lnTo>
                    <a:lnTo>
                      <a:pt x="48" y="716"/>
                    </a:lnTo>
                    <a:lnTo>
                      <a:pt x="61" y="718"/>
                    </a:lnTo>
                    <a:lnTo>
                      <a:pt x="76" y="720"/>
                    </a:lnTo>
                    <a:lnTo>
                      <a:pt x="93" y="724"/>
                    </a:lnTo>
                    <a:lnTo>
                      <a:pt x="110" y="726"/>
                    </a:lnTo>
                    <a:lnTo>
                      <a:pt x="129" y="726"/>
                    </a:lnTo>
                    <a:lnTo>
                      <a:pt x="150" y="728"/>
                    </a:lnTo>
                    <a:lnTo>
                      <a:pt x="171" y="730"/>
                    </a:lnTo>
                    <a:lnTo>
                      <a:pt x="192" y="731"/>
                    </a:lnTo>
                    <a:lnTo>
                      <a:pt x="213" y="733"/>
                    </a:lnTo>
                    <a:lnTo>
                      <a:pt x="258" y="737"/>
                    </a:lnTo>
                    <a:lnTo>
                      <a:pt x="304" y="739"/>
                    </a:lnTo>
                    <a:lnTo>
                      <a:pt x="349" y="743"/>
                    </a:lnTo>
                    <a:lnTo>
                      <a:pt x="370" y="745"/>
                    </a:lnTo>
                    <a:lnTo>
                      <a:pt x="391" y="747"/>
                    </a:lnTo>
                    <a:lnTo>
                      <a:pt x="414" y="749"/>
                    </a:lnTo>
                    <a:lnTo>
                      <a:pt x="432" y="750"/>
                    </a:lnTo>
                    <a:lnTo>
                      <a:pt x="451" y="754"/>
                    </a:lnTo>
                    <a:lnTo>
                      <a:pt x="470" y="756"/>
                    </a:lnTo>
                    <a:lnTo>
                      <a:pt x="487" y="758"/>
                    </a:lnTo>
                    <a:lnTo>
                      <a:pt x="504" y="762"/>
                    </a:lnTo>
                    <a:lnTo>
                      <a:pt x="518" y="764"/>
                    </a:lnTo>
                    <a:lnTo>
                      <a:pt x="531" y="767"/>
                    </a:lnTo>
                    <a:lnTo>
                      <a:pt x="542" y="771"/>
                    </a:lnTo>
                    <a:lnTo>
                      <a:pt x="552" y="775"/>
                    </a:lnTo>
                    <a:lnTo>
                      <a:pt x="559" y="783"/>
                    </a:lnTo>
                    <a:lnTo>
                      <a:pt x="565" y="790"/>
                    </a:lnTo>
                    <a:lnTo>
                      <a:pt x="569" y="798"/>
                    </a:lnTo>
                    <a:lnTo>
                      <a:pt x="573" y="805"/>
                    </a:lnTo>
                    <a:lnTo>
                      <a:pt x="576" y="813"/>
                    </a:lnTo>
                    <a:lnTo>
                      <a:pt x="578" y="821"/>
                    </a:lnTo>
                    <a:lnTo>
                      <a:pt x="580" y="826"/>
                    </a:lnTo>
                    <a:lnTo>
                      <a:pt x="582" y="834"/>
                    </a:lnTo>
                    <a:lnTo>
                      <a:pt x="582" y="841"/>
                    </a:lnTo>
                    <a:lnTo>
                      <a:pt x="582" y="849"/>
                    </a:lnTo>
                    <a:lnTo>
                      <a:pt x="580" y="862"/>
                    </a:lnTo>
                    <a:lnTo>
                      <a:pt x="578" y="877"/>
                    </a:lnTo>
                    <a:lnTo>
                      <a:pt x="575" y="889"/>
                    </a:lnTo>
                    <a:lnTo>
                      <a:pt x="571" y="900"/>
                    </a:lnTo>
                    <a:lnTo>
                      <a:pt x="567" y="911"/>
                    </a:lnTo>
                    <a:lnTo>
                      <a:pt x="563" y="921"/>
                    </a:lnTo>
                    <a:lnTo>
                      <a:pt x="561" y="929"/>
                    </a:lnTo>
                    <a:lnTo>
                      <a:pt x="559" y="936"/>
                    </a:lnTo>
                    <a:lnTo>
                      <a:pt x="559" y="938"/>
                    </a:lnTo>
                    <a:lnTo>
                      <a:pt x="559" y="940"/>
                    </a:lnTo>
                    <a:lnTo>
                      <a:pt x="561" y="942"/>
                    </a:lnTo>
                    <a:lnTo>
                      <a:pt x="563" y="944"/>
                    </a:lnTo>
                    <a:lnTo>
                      <a:pt x="565" y="944"/>
                    </a:lnTo>
                    <a:lnTo>
                      <a:pt x="567" y="944"/>
                    </a:lnTo>
                    <a:lnTo>
                      <a:pt x="571" y="944"/>
                    </a:lnTo>
                    <a:lnTo>
                      <a:pt x="575" y="944"/>
                    </a:lnTo>
                    <a:lnTo>
                      <a:pt x="578" y="942"/>
                    </a:lnTo>
                    <a:lnTo>
                      <a:pt x="582" y="938"/>
                    </a:lnTo>
                    <a:lnTo>
                      <a:pt x="586" y="936"/>
                    </a:lnTo>
                    <a:lnTo>
                      <a:pt x="590" y="932"/>
                    </a:lnTo>
                    <a:lnTo>
                      <a:pt x="594" y="927"/>
                    </a:lnTo>
                    <a:lnTo>
                      <a:pt x="597" y="923"/>
                    </a:lnTo>
                    <a:lnTo>
                      <a:pt x="607" y="911"/>
                    </a:lnTo>
                    <a:lnTo>
                      <a:pt x="616" y="898"/>
                    </a:lnTo>
                    <a:lnTo>
                      <a:pt x="628" y="885"/>
                    </a:lnTo>
                    <a:lnTo>
                      <a:pt x="639" y="872"/>
                    </a:lnTo>
                    <a:lnTo>
                      <a:pt x="650" y="857"/>
                    </a:lnTo>
                    <a:lnTo>
                      <a:pt x="664" y="841"/>
                    </a:lnTo>
                    <a:lnTo>
                      <a:pt x="677" y="828"/>
                    </a:lnTo>
                    <a:lnTo>
                      <a:pt x="690" y="815"/>
                    </a:lnTo>
                    <a:lnTo>
                      <a:pt x="705" y="802"/>
                    </a:lnTo>
                    <a:lnTo>
                      <a:pt x="722" y="790"/>
                    </a:lnTo>
                    <a:lnTo>
                      <a:pt x="730" y="786"/>
                    </a:lnTo>
                    <a:lnTo>
                      <a:pt x="739" y="783"/>
                    </a:lnTo>
                    <a:lnTo>
                      <a:pt x="749" y="777"/>
                    </a:lnTo>
                    <a:lnTo>
                      <a:pt x="758" y="775"/>
                    </a:lnTo>
                    <a:lnTo>
                      <a:pt x="781" y="767"/>
                    </a:lnTo>
                    <a:lnTo>
                      <a:pt x="802" y="760"/>
                    </a:lnTo>
                    <a:lnTo>
                      <a:pt x="823" y="754"/>
                    </a:lnTo>
                    <a:lnTo>
                      <a:pt x="844" y="747"/>
                    </a:lnTo>
                    <a:lnTo>
                      <a:pt x="863" y="741"/>
                    </a:lnTo>
                    <a:lnTo>
                      <a:pt x="880" y="735"/>
                    </a:lnTo>
                    <a:lnTo>
                      <a:pt x="897" y="730"/>
                    </a:lnTo>
                    <a:lnTo>
                      <a:pt x="912" y="724"/>
                    </a:lnTo>
                    <a:lnTo>
                      <a:pt x="927" y="718"/>
                    </a:lnTo>
                    <a:lnTo>
                      <a:pt x="940" y="713"/>
                    </a:lnTo>
                    <a:lnTo>
                      <a:pt x="954" y="707"/>
                    </a:lnTo>
                    <a:lnTo>
                      <a:pt x="967" y="703"/>
                    </a:lnTo>
                    <a:lnTo>
                      <a:pt x="978" y="697"/>
                    </a:lnTo>
                    <a:lnTo>
                      <a:pt x="990" y="694"/>
                    </a:lnTo>
                    <a:lnTo>
                      <a:pt x="999" y="688"/>
                    </a:lnTo>
                    <a:lnTo>
                      <a:pt x="1009" y="684"/>
                    </a:lnTo>
                    <a:lnTo>
                      <a:pt x="1018" y="680"/>
                    </a:lnTo>
                    <a:lnTo>
                      <a:pt x="1027" y="676"/>
                    </a:lnTo>
                    <a:lnTo>
                      <a:pt x="1045" y="669"/>
                    </a:lnTo>
                    <a:lnTo>
                      <a:pt x="1060" y="661"/>
                    </a:lnTo>
                    <a:lnTo>
                      <a:pt x="1073" y="654"/>
                    </a:lnTo>
                    <a:lnTo>
                      <a:pt x="1086" y="648"/>
                    </a:lnTo>
                    <a:lnTo>
                      <a:pt x="1099" y="642"/>
                    </a:lnTo>
                    <a:lnTo>
                      <a:pt x="1115" y="637"/>
                    </a:lnTo>
                    <a:lnTo>
                      <a:pt x="1128" y="631"/>
                    </a:lnTo>
                    <a:lnTo>
                      <a:pt x="1120" y="48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47" name="Freeform 96"/>
              <p:cNvSpPr>
                <a:spLocks/>
              </p:cNvSpPr>
              <p:nvPr/>
            </p:nvSpPr>
            <p:spPr bwMode="auto">
              <a:xfrm>
                <a:off x="4300214" y="5631145"/>
                <a:ext cx="753411" cy="464567"/>
              </a:xfrm>
              <a:custGeom>
                <a:avLst/>
                <a:gdLst>
                  <a:gd name="T0" fmla="*/ 2147483647 w 1003"/>
                  <a:gd name="T1" fmla="*/ 0 h 676"/>
                  <a:gd name="T2" fmla="*/ 2147483647 w 1003"/>
                  <a:gd name="T3" fmla="*/ 2147483647 h 676"/>
                  <a:gd name="T4" fmla="*/ 2147483647 w 1003"/>
                  <a:gd name="T5" fmla="*/ 2147483647 h 676"/>
                  <a:gd name="T6" fmla="*/ 2147483647 w 1003"/>
                  <a:gd name="T7" fmla="*/ 2147483647 h 676"/>
                  <a:gd name="T8" fmla="*/ 2147483647 w 1003"/>
                  <a:gd name="T9" fmla="*/ 2147483647 h 676"/>
                  <a:gd name="T10" fmla="*/ 2147483647 w 1003"/>
                  <a:gd name="T11" fmla="*/ 2147483647 h 676"/>
                  <a:gd name="T12" fmla="*/ 2147483647 w 1003"/>
                  <a:gd name="T13" fmla="*/ 2147483647 h 676"/>
                  <a:gd name="T14" fmla="*/ 2147483647 w 1003"/>
                  <a:gd name="T15" fmla="*/ 2147483647 h 676"/>
                  <a:gd name="T16" fmla="*/ 2147483647 w 1003"/>
                  <a:gd name="T17" fmla="*/ 2147483647 h 676"/>
                  <a:gd name="T18" fmla="*/ 2147483647 w 1003"/>
                  <a:gd name="T19" fmla="*/ 2147483647 h 676"/>
                  <a:gd name="T20" fmla="*/ 2147483647 w 1003"/>
                  <a:gd name="T21" fmla="*/ 2147483647 h 676"/>
                  <a:gd name="T22" fmla="*/ 2147483647 w 1003"/>
                  <a:gd name="T23" fmla="*/ 2147483647 h 676"/>
                  <a:gd name="T24" fmla="*/ 2147483647 w 1003"/>
                  <a:gd name="T25" fmla="*/ 2147483647 h 676"/>
                  <a:gd name="T26" fmla="*/ 2147483647 w 1003"/>
                  <a:gd name="T27" fmla="*/ 2147483647 h 676"/>
                  <a:gd name="T28" fmla="*/ 2147483647 w 1003"/>
                  <a:gd name="T29" fmla="*/ 2147483647 h 676"/>
                  <a:gd name="T30" fmla="*/ 2147483647 w 1003"/>
                  <a:gd name="T31" fmla="*/ 2147483647 h 676"/>
                  <a:gd name="T32" fmla="*/ 2147483647 w 1003"/>
                  <a:gd name="T33" fmla="*/ 2147483647 h 676"/>
                  <a:gd name="T34" fmla="*/ 2147483647 w 1003"/>
                  <a:gd name="T35" fmla="*/ 2147483647 h 676"/>
                  <a:gd name="T36" fmla="*/ 2147483647 w 1003"/>
                  <a:gd name="T37" fmla="*/ 2147483647 h 676"/>
                  <a:gd name="T38" fmla="*/ 2147483647 w 1003"/>
                  <a:gd name="T39" fmla="*/ 2147483647 h 676"/>
                  <a:gd name="T40" fmla="*/ 2147483647 w 1003"/>
                  <a:gd name="T41" fmla="*/ 2147483647 h 676"/>
                  <a:gd name="T42" fmla="*/ 2147483647 w 1003"/>
                  <a:gd name="T43" fmla="*/ 2147483647 h 676"/>
                  <a:gd name="T44" fmla="*/ 2147483647 w 1003"/>
                  <a:gd name="T45" fmla="*/ 2147483647 h 676"/>
                  <a:gd name="T46" fmla="*/ 2147483647 w 1003"/>
                  <a:gd name="T47" fmla="*/ 2147483647 h 676"/>
                  <a:gd name="T48" fmla="*/ 2147483647 w 1003"/>
                  <a:gd name="T49" fmla="*/ 2147483647 h 676"/>
                  <a:gd name="T50" fmla="*/ 2147483647 w 1003"/>
                  <a:gd name="T51" fmla="*/ 2147483647 h 676"/>
                  <a:gd name="T52" fmla="*/ 2147483647 w 1003"/>
                  <a:gd name="T53" fmla="*/ 2147483647 h 676"/>
                  <a:gd name="T54" fmla="*/ 2147483647 w 1003"/>
                  <a:gd name="T55" fmla="*/ 2147483647 h 676"/>
                  <a:gd name="T56" fmla="*/ 2147483647 w 1003"/>
                  <a:gd name="T57" fmla="*/ 2147483647 h 676"/>
                  <a:gd name="T58" fmla="*/ 2147483647 w 1003"/>
                  <a:gd name="T59" fmla="*/ 2147483647 h 676"/>
                  <a:gd name="T60" fmla="*/ 2147483647 w 1003"/>
                  <a:gd name="T61" fmla="*/ 2147483647 h 676"/>
                  <a:gd name="T62" fmla="*/ 2147483647 w 1003"/>
                  <a:gd name="T63" fmla="*/ 2147483647 h 676"/>
                  <a:gd name="T64" fmla="*/ 2147483647 w 1003"/>
                  <a:gd name="T65" fmla="*/ 2147483647 h 676"/>
                  <a:gd name="T66" fmla="*/ 2147483647 w 1003"/>
                  <a:gd name="T67" fmla="*/ 2147483647 h 676"/>
                  <a:gd name="T68" fmla="*/ 0 w 1003"/>
                  <a:gd name="T69" fmla="*/ 2147483647 h 676"/>
                  <a:gd name="T70" fmla="*/ 2147483647 w 1003"/>
                  <a:gd name="T71" fmla="*/ 2147483647 h 676"/>
                  <a:gd name="T72" fmla="*/ 2147483647 w 1003"/>
                  <a:gd name="T73" fmla="*/ 2147483647 h 676"/>
                  <a:gd name="T74" fmla="*/ 2147483647 w 1003"/>
                  <a:gd name="T75" fmla="*/ 2147483647 h 676"/>
                  <a:gd name="T76" fmla="*/ 2147483647 w 1003"/>
                  <a:gd name="T77" fmla="*/ 2147483647 h 676"/>
                  <a:gd name="T78" fmla="*/ 2147483647 w 1003"/>
                  <a:gd name="T79" fmla="*/ 2147483647 h 676"/>
                  <a:gd name="T80" fmla="*/ 2147483647 w 1003"/>
                  <a:gd name="T81" fmla="*/ 2147483647 h 676"/>
                  <a:gd name="T82" fmla="*/ 2147483647 w 1003"/>
                  <a:gd name="T83" fmla="*/ 2147483647 h 676"/>
                  <a:gd name="T84" fmla="*/ 2147483647 w 1003"/>
                  <a:gd name="T85" fmla="*/ 2147483647 h 676"/>
                  <a:gd name="T86" fmla="*/ 2147483647 w 1003"/>
                  <a:gd name="T87" fmla="*/ 2147483647 h 676"/>
                  <a:gd name="T88" fmla="*/ 2147483647 w 1003"/>
                  <a:gd name="T89" fmla="*/ 2147483647 h 676"/>
                  <a:gd name="T90" fmla="*/ 2147483647 w 1003"/>
                  <a:gd name="T91" fmla="*/ 2147483647 h 676"/>
                  <a:gd name="T92" fmla="*/ 2147483647 w 1003"/>
                  <a:gd name="T93" fmla="*/ 2147483647 h 676"/>
                  <a:gd name="T94" fmla="*/ 2147483647 w 1003"/>
                  <a:gd name="T95" fmla="*/ 2147483647 h 676"/>
                  <a:gd name="T96" fmla="*/ 2147483647 w 1003"/>
                  <a:gd name="T97" fmla="*/ 2147483647 h 676"/>
                  <a:gd name="T98" fmla="*/ 2147483647 w 1003"/>
                  <a:gd name="T99" fmla="*/ 2147483647 h 676"/>
                  <a:gd name="T100" fmla="*/ 2147483647 w 1003"/>
                  <a:gd name="T101" fmla="*/ 2147483647 h 67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003"/>
                  <a:gd name="T154" fmla="*/ 0 h 676"/>
                  <a:gd name="T155" fmla="*/ 1003 w 1003"/>
                  <a:gd name="T156" fmla="*/ 676 h 67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003" h="676">
                    <a:moveTo>
                      <a:pt x="998" y="350"/>
                    </a:moveTo>
                    <a:lnTo>
                      <a:pt x="586" y="317"/>
                    </a:lnTo>
                    <a:lnTo>
                      <a:pt x="415" y="226"/>
                    </a:lnTo>
                    <a:lnTo>
                      <a:pt x="330" y="0"/>
                    </a:lnTo>
                    <a:lnTo>
                      <a:pt x="328" y="0"/>
                    </a:lnTo>
                    <a:lnTo>
                      <a:pt x="327" y="1"/>
                    </a:lnTo>
                    <a:lnTo>
                      <a:pt x="327" y="4"/>
                    </a:lnTo>
                    <a:lnTo>
                      <a:pt x="327" y="6"/>
                    </a:lnTo>
                    <a:lnTo>
                      <a:pt x="327" y="9"/>
                    </a:lnTo>
                    <a:lnTo>
                      <a:pt x="328" y="14"/>
                    </a:lnTo>
                    <a:lnTo>
                      <a:pt x="329" y="19"/>
                    </a:lnTo>
                    <a:lnTo>
                      <a:pt x="330" y="24"/>
                    </a:lnTo>
                    <a:lnTo>
                      <a:pt x="331" y="30"/>
                    </a:lnTo>
                    <a:lnTo>
                      <a:pt x="333" y="37"/>
                    </a:lnTo>
                    <a:lnTo>
                      <a:pt x="334" y="44"/>
                    </a:lnTo>
                    <a:lnTo>
                      <a:pt x="336" y="52"/>
                    </a:lnTo>
                    <a:lnTo>
                      <a:pt x="338" y="59"/>
                    </a:lnTo>
                    <a:lnTo>
                      <a:pt x="339" y="68"/>
                    </a:lnTo>
                    <a:lnTo>
                      <a:pt x="341" y="84"/>
                    </a:lnTo>
                    <a:lnTo>
                      <a:pt x="344" y="103"/>
                    </a:lnTo>
                    <a:lnTo>
                      <a:pt x="344" y="112"/>
                    </a:lnTo>
                    <a:lnTo>
                      <a:pt x="345" y="122"/>
                    </a:lnTo>
                    <a:lnTo>
                      <a:pt x="345" y="132"/>
                    </a:lnTo>
                    <a:lnTo>
                      <a:pt x="345" y="141"/>
                    </a:lnTo>
                    <a:lnTo>
                      <a:pt x="345" y="150"/>
                    </a:lnTo>
                    <a:lnTo>
                      <a:pt x="344" y="160"/>
                    </a:lnTo>
                    <a:lnTo>
                      <a:pt x="342" y="170"/>
                    </a:lnTo>
                    <a:lnTo>
                      <a:pt x="341" y="179"/>
                    </a:lnTo>
                    <a:lnTo>
                      <a:pt x="339" y="188"/>
                    </a:lnTo>
                    <a:lnTo>
                      <a:pt x="335" y="198"/>
                    </a:lnTo>
                    <a:lnTo>
                      <a:pt x="332" y="208"/>
                    </a:lnTo>
                    <a:lnTo>
                      <a:pt x="327" y="216"/>
                    </a:lnTo>
                    <a:lnTo>
                      <a:pt x="323" y="224"/>
                    </a:lnTo>
                    <a:lnTo>
                      <a:pt x="317" y="232"/>
                    </a:lnTo>
                    <a:lnTo>
                      <a:pt x="314" y="236"/>
                    </a:lnTo>
                    <a:lnTo>
                      <a:pt x="310" y="240"/>
                    </a:lnTo>
                    <a:lnTo>
                      <a:pt x="307" y="243"/>
                    </a:lnTo>
                    <a:lnTo>
                      <a:pt x="305" y="246"/>
                    </a:lnTo>
                    <a:lnTo>
                      <a:pt x="302" y="247"/>
                    </a:lnTo>
                    <a:lnTo>
                      <a:pt x="299" y="250"/>
                    </a:lnTo>
                    <a:lnTo>
                      <a:pt x="295" y="251"/>
                    </a:lnTo>
                    <a:lnTo>
                      <a:pt x="292" y="252"/>
                    </a:lnTo>
                    <a:lnTo>
                      <a:pt x="287" y="254"/>
                    </a:lnTo>
                    <a:lnTo>
                      <a:pt x="281" y="254"/>
                    </a:lnTo>
                    <a:lnTo>
                      <a:pt x="276" y="252"/>
                    </a:lnTo>
                    <a:lnTo>
                      <a:pt x="270" y="250"/>
                    </a:lnTo>
                    <a:lnTo>
                      <a:pt x="264" y="247"/>
                    </a:lnTo>
                    <a:lnTo>
                      <a:pt x="259" y="243"/>
                    </a:lnTo>
                    <a:lnTo>
                      <a:pt x="253" y="238"/>
                    </a:lnTo>
                    <a:lnTo>
                      <a:pt x="247" y="233"/>
                    </a:lnTo>
                    <a:lnTo>
                      <a:pt x="242" y="228"/>
                    </a:lnTo>
                    <a:lnTo>
                      <a:pt x="237" y="221"/>
                    </a:lnTo>
                    <a:lnTo>
                      <a:pt x="231" y="214"/>
                    </a:lnTo>
                    <a:lnTo>
                      <a:pt x="225" y="208"/>
                    </a:lnTo>
                    <a:lnTo>
                      <a:pt x="215" y="193"/>
                    </a:lnTo>
                    <a:lnTo>
                      <a:pt x="205" y="178"/>
                    </a:lnTo>
                    <a:lnTo>
                      <a:pt x="194" y="164"/>
                    </a:lnTo>
                    <a:lnTo>
                      <a:pt x="189" y="158"/>
                    </a:lnTo>
                    <a:lnTo>
                      <a:pt x="184" y="152"/>
                    </a:lnTo>
                    <a:lnTo>
                      <a:pt x="179" y="145"/>
                    </a:lnTo>
                    <a:lnTo>
                      <a:pt x="173" y="141"/>
                    </a:lnTo>
                    <a:lnTo>
                      <a:pt x="169" y="135"/>
                    </a:lnTo>
                    <a:lnTo>
                      <a:pt x="164" y="133"/>
                    </a:lnTo>
                    <a:lnTo>
                      <a:pt x="158" y="130"/>
                    </a:lnTo>
                    <a:lnTo>
                      <a:pt x="153" y="129"/>
                    </a:lnTo>
                    <a:lnTo>
                      <a:pt x="149" y="127"/>
                    </a:lnTo>
                    <a:lnTo>
                      <a:pt x="143" y="129"/>
                    </a:lnTo>
                    <a:lnTo>
                      <a:pt x="152" y="144"/>
                    </a:lnTo>
                    <a:lnTo>
                      <a:pt x="159" y="159"/>
                    </a:lnTo>
                    <a:lnTo>
                      <a:pt x="167" y="173"/>
                    </a:lnTo>
                    <a:lnTo>
                      <a:pt x="172" y="185"/>
                    </a:lnTo>
                    <a:lnTo>
                      <a:pt x="178" y="198"/>
                    </a:lnTo>
                    <a:lnTo>
                      <a:pt x="184" y="209"/>
                    </a:lnTo>
                    <a:lnTo>
                      <a:pt x="188" y="220"/>
                    </a:lnTo>
                    <a:lnTo>
                      <a:pt x="192" y="231"/>
                    </a:lnTo>
                    <a:lnTo>
                      <a:pt x="195" y="240"/>
                    </a:lnTo>
                    <a:lnTo>
                      <a:pt x="198" y="248"/>
                    </a:lnTo>
                    <a:lnTo>
                      <a:pt x="200" y="258"/>
                    </a:lnTo>
                    <a:lnTo>
                      <a:pt x="202" y="264"/>
                    </a:lnTo>
                    <a:lnTo>
                      <a:pt x="203" y="273"/>
                    </a:lnTo>
                    <a:lnTo>
                      <a:pt x="204" y="278"/>
                    </a:lnTo>
                    <a:lnTo>
                      <a:pt x="204" y="285"/>
                    </a:lnTo>
                    <a:lnTo>
                      <a:pt x="204" y="290"/>
                    </a:lnTo>
                    <a:lnTo>
                      <a:pt x="203" y="296"/>
                    </a:lnTo>
                    <a:lnTo>
                      <a:pt x="202" y="300"/>
                    </a:lnTo>
                    <a:lnTo>
                      <a:pt x="201" y="304"/>
                    </a:lnTo>
                    <a:lnTo>
                      <a:pt x="199" y="306"/>
                    </a:lnTo>
                    <a:lnTo>
                      <a:pt x="197" y="311"/>
                    </a:lnTo>
                    <a:lnTo>
                      <a:pt x="194" y="314"/>
                    </a:lnTo>
                    <a:lnTo>
                      <a:pt x="191" y="315"/>
                    </a:lnTo>
                    <a:lnTo>
                      <a:pt x="189" y="317"/>
                    </a:lnTo>
                    <a:lnTo>
                      <a:pt x="185" y="319"/>
                    </a:lnTo>
                    <a:lnTo>
                      <a:pt x="181" y="319"/>
                    </a:lnTo>
                    <a:lnTo>
                      <a:pt x="177" y="320"/>
                    </a:lnTo>
                    <a:lnTo>
                      <a:pt x="173" y="320"/>
                    </a:lnTo>
                    <a:lnTo>
                      <a:pt x="165" y="320"/>
                    </a:lnTo>
                    <a:lnTo>
                      <a:pt x="155" y="319"/>
                    </a:lnTo>
                    <a:lnTo>
                      <a:pt x="145" y="317"/>
                    </a:lnTo>
                    <a:lnTo>
                      <a:pt x="135" y="314"/>
                    </a:lnTo>
                    <a:lnTo>
                      <a:pt x="123" y="309"/>
                    </a:lnTo>
                    <a:lnTo>
                      <a:pt x="113" y="305"/>
                    </a:lnTo>
                    <a:lnTo>
                      <a:pt x="102" y="300"/>
                    </a:lnTo>
                    <a:lnTo>
                      <a:pt x="91" y="294"/>
                    </a:lnTo>
                    <a:lnTo>
                      <a:pt x="81" y="290"/>
                    </a:lnTo>
                    <a:lnTo>
                      <a:pt x="71" y="285"/>
                    </a:lnTo>
                    <a:lnTo>
                      <a:pt x="62" y="279"/>
                    </a:lnTo>
                    <a:lnTo>
                      <a:pt x="53" y="274"/>
                    </a:lnTo>
                    <a:lnTo>
                      <a:pt x="49" y="271"/>
                    </a:lnTo>
                    <a:lnTo>
                      <a:pt x="46" y="270"/>
                    </a:lnTo>
                    <a:lnTo>
                      <a:pt x="43" y="267"/>
                    </a:lnTo>
                    <a:lnTo>
                      <a:pt x="40" y="266"/>
                    </a:lnTo>
                    <a:lnTo>
                      <a:pt x="37" y="264"/>
                    </a:lnTo>
                    <a:lnTo>
                      <a:pt x="34" y="262"/>
                    </a:lnTo>
                    <a:lnTo>
                      <a:pt x="32" y="261"/>
                    </a:lnTo>
                    <a:lnTo>
                      <a:pt x="30" y="259"/>
                    </a:lnTo>
                    <a:lnTo>
                      <a:pt x="28" y="259"/>
                    </a:lnTo>
                    <a:lnTo>
                      <a:pt x="27" y="258"/>
                    </a:lnTo>
                    <a:lnTo>
                      <a:pt x="27" y="262"/>
                    </a:lnTo>
                    <a:lnTo>
                      <a:pt x="28" y="266"/>
                    </a:lnTo>
                    <a:lnTo>
                      <a:pt x="31" y="270"/>
                    </a:lnTo>
                    <a:lnTo>
                      <a:pt x="34" y="274"/>
                    </a:lnTo>
                    <a:lnTo>
                      <a:pt x="37" y="278"/>
                    </a:lnTo>
                    <a:lnTo>
                      <a:pt x="41" y="282"/>
                    </a:lnTo>
                    <a:lnTo>
                      <a:pt x="45" y="286"/>
                    </a:lnTo>
                    <a:lnTo>
                      <a:pt x="50" y="290"/>
                    </a:lnTo>
                    <a:lnTo>
                      <a:pt x="55" y="294"/>
                    </a:lnTo>
                    <a:lnTo>
                      <a:pt x="61" y="299"/>
                    </a:lnTo>
                    <a:lnTo>
                      <a:pt x="66" y="303"/>
                    </a:lnTo>
                    <a:lnTo>
                      <a:pt x="73" y="306"/>
                    </a:lnTo>
                    <a:lnTo>
                      <a:pt x="85" y="315"/>
                    </a:lnTo>
                    <a:lnTo>
                      <a:pt x="98" y="323"/>
                    </a:lnTo>
                    <a:lnTo>
                      <a:pt x="110" y="332"/>
                    </a:lnTo>
                    <a:lnTo>
                      <a:pt x="117" y="337"/>
                    </a:lnTo>
                    <a:lnTo>
                      <a:pt x="122" y="342"/>
                    </a:lnTo>
                    <a:lnTo>
                      <a:pt x="128" y="346"/>
                    </a:lnTo>
                    <a:lnTo>
                      <a:pt x="133" y="352"/>
                    </a:lnTo>
                    <a:lnTo>
                      <a:pt x="138" y="357"/>
                    </a:lnTo>
                    <a:lnTo>
                      <a:pt x="142" y="362"/>
                    </a:lnTo>
                    <a:lnTo>
                      <a:pt x="147" y="368"/>
                    </a:lnTo>
                    <a:lnTo>
                      <a:pt x="151" y="373"/>
                    </a:lnTo>
                    <a:lnTo>
                      <a:pt x="153" y="380"/>
                    </a:lnTo>
                    <a:lnTo>
                      <a:pt x="155" y="385"/>
                    </a:lnTo>
                    <a:lnTo>
                      <a:pt x="157" y="392"/>
                    </a:lnTo>
                    <a:lnTo>
                      <a:pt x="158" y="399"/>
                    </a:lnTo>
                    <a:lnTo>
                      <a:pt x="158" y="406"/>
                    </a:lnTo>
                    <a:lnTo>
                      <a:pt x="157" y="414"/>
                    </a:lnTo>
                    <a:lnTo>
                      <a:pt x="156" y="420"/>
                    </a:lnTo>
                    <a:lnTo>
                      <a:pt x="153" y="428"/>
                    </a:lnTo>
                    <a:lnTo>
                      <a:pt x="151" y="433"/>
                    </a:lnTo>
                    <a:lnTo>
                      <a:pt x="147" y="440"/>
                    </a:lnTo>
                    <a:lnTo>
                      <a:pt x="142" y="444"/>
                    </a:lnTo>
                    <a:lnTo>
                      <a:pt x="136" y="449"/>
                    </a:lnTo>
                    <a:lnTo>
                      <a:pt x="132" y="453"/>
                    </a:lnTo>
                    <a:lnTo>
                      <a:pt x="125" y="458"/>
                    </a:lnTo>
                    <a:lnTo>
                      <a:pt x="118" y="461"/>
                    </a:lnTo>
                    <a:lnTo>
                      <a:pt x="112" y="464"/>
                    </a:lnTo>
                    <a:lnTo>
                      <a:pt x="105" y="468"/>
                    </a:lnTo>
                    <a:lnTo>
                      <a:pt x="98" y="471"/>
                    </a:lnTo>
                    <a:lnTo>
                      <a:pt x="82" y="475"/>
                    </a:lnTo>
                    <a:lnTo>
                      <a:pt x="67" y="479"/>
                    </a:lnTo>
                    <a:lnTo>
                      <a:pt x="53" y="483"/>
                    </a:lnTo>
                    <a:lnTo>
                      <a:pt x="46" y="484"/>
                    </a:lnTo>
                    <a:lnTo>
                      <a:pt x="39" y="486"/>
                    </a:lnTo>
                    <a:lnTo>
                      <a:pt x="33" y="487"/>
                    </a:lnTo>
                    <a:lnTo>
                      <a:pt x="27" y="488"/>
                    </a:lnTo>
                    <a:lnTo>
                      <a:pt x="21" y="490"/>
                    </a:lnTo>
                    <a:lnTo>
                      <a:pt x="16" y="491"/>
                    </a:lnTo>
                    <a:lnTo>
                      <a:pt x="11" y="493"/>
                    </a:lnTo>
                    <a:lnTo>
                      <a:pt x="8" y="494"/>
                    </a:lnTo>
                    <a:lnTo>
                      <a:pt x="5" y="496"/>
                    </a:lnTo>
                    <a:lnTo>
                      <a:pt x="3" y="497"/>
                    </a:lnTo>
                    <a:lnTo>
                      <a:pt x="1" y="498"/>
                    </a:lnTo>
                    <a:lnTo>
                      <a:pt x="0" y="499"/>
                    </a:lnTo>
                    <a:lnTo>
                      <a:pt x="0" y="501"/>
                    </a:lnTo>
                    <a:lnTo>
                      <a:pt x="1" y="502"/>
                    </a:lnTo>
                    <a:lnTo>
                      <a:pt x="2" y="503"/>
                    </a:lnTo>
                    <a:lnTo>
                      <a:pt x="3" y="505"/>
                    </a:lnTo>
                    <a:lnTo>
                      <a:pt x="4" y="506"/>
                    </a:lnTo>
                    <a:lnTo>
                      <a:pt x="6" y="508"/>
                    </a:lnTo>
                    <a:lnTo>
                      <a:pt x="8" y="508"/>
                    </a:lnTo>
                    <a:lnTo>
                      <a:pt x="9" y="509"/>
                    </a:lnTo>
                    <a:lnTo>
                      <a:pt x="12" y="511"/>
                    </a:lnTo>
                    <a:lnTo>
                      <a:pt x="17" y="511"/>
                    </a:lnTo>
                    <a:lnTo>
                      <a:pt x="24" y="513"/>
                    </a:lnTo>
                    <a:lnTo>
                      <a:pt x="30" y="514"/>
                    </a:lnTo>
                    <a:lnTo>
                      <a:pt x="38" y="516"/>
                    </a:lnTo>
                    <a:lnTo>
                      <a:pt x="46" y="518"/>
                    </a:lnTo>
                    <a:lnTo>
                      <a:pt x="55" y="520"/>
                    </a:lnTo>
                    <a:lnTo>
                      <a:pt x="64" y="520"/>
                    </a:lnTo>
                    <a:lnTo>
                      <a:pt x="75" y="521"/>
                    </a:lnTo>
                    <a:lnTo>
                      <a:pt x="85" y="523"/>
                    </a:lnTo>
                    <a:lnTo>
                      <a:pt x="96" y="523"/>
                    </a:lnTo>
                    <a:lnTo>
                      <a:pt x="106" y="525"/>
                    </a:lnTo>
                    <a:lnTo>
                      <a:pt x="129" y="528"/>
                    </a:lnTo>
                    <a:lnTo>
                      <a:pt x="152" y="529"/>
                    </a:lnTo>
                    <a:lnTo>
                      <a:pt x="174" y="532"/>
                    </a:lnTo>
                    <a:lnTo>
                      <a:pt x="185" y="533"/>
                    </a:lnTo>
                    <a:lnTo>
                      <a:pt x="195" y="535"/>
                    </a:lnTo>
                    <a:lnTo>
                      <a:pt x="207" y="536"/>
                    </a:lnTo>
                    <a:lnTo>
                      <a:pt x="216" y="537"/>
                    </a:lnTo>
                    <a:lnTo>
                      <a:pt x="225" y="540"/>
                    </a:lnTo>
                    <a:lnTo>
                      <a:pt x="235" y="541"/>
                    </a:lnTo>
                    <a:lnTo>
                      <a:pt x="243" y="543"/>
                    </a:lnTo>
                    <a:lnTo>
                      <a:pt x="252" y="546"/>
                    </a:lnTo>
                    <a:lnTo>
                      <a:pt x="259" y="547"/>
                    </a:lnTo>
                    <a:lnTo>
                      <a:pt x="265" y="549"/>
                    </a:lnTo>
                    <a:lnTo>
                      <a:pt x="271" y="552"/>
                    </a:lnTo>
                    <a:lnTo>
                      <a:pt x="276" y="555"/>
                    </a:lnTo>
                    <a:lnTo>
                      <a:pt x="279" y="561"/>
                    </a:lnTo>
                    <a:lnTo>
                      <a:pt x="282" y="566"/>
                    </a:lnTo>
                    <a:lnTo>
                      <a:pt x="284" y="571"/>
                    </a:lnTo>
                    <a:lnTo>
                      <a:pt x="286" y="576"/>
                    </a:lnTo>
                    <a:lnTo>
                      <a:pt x="287" y="582"/>
                    </a:lnTo>
                    <a:lnTo>
                      <a:pt x="288" y="588"/>
                    </a:lnTo>
                    <a:lnTo>
                      <a:pt x="289" y="592"/>
                    </a:lnTo>
                    <a:lnTo>
                      <a:pt x="290" y="597"/>
                    </a:lnTo>
                    <a:lnTo>
                      <a:pt x="290" y="602"/>
                    </a:lnTo>
                    <a:lnTo>
                      <a:pt x="290" y="608"/>
                    </a:lnTo>
                    <a:lnTo>
                      <a:pt x="289" y="617"/>
                    </a:lnTo>
                    <a:lnTo>
                      <a:pt x="288" y="628"/>
                    </a:lnTo>
                    <a:lnTo>
                      <a:pt x="287" y="637"/>
                    </a:lnTo>
                    <a:lnTo>
                      <a:pt x="285" y="644"/>
                    </a:lnTo>
                    <a:lnTo>
                      <a:pt x="283" y="652"/>
                    </a:lnTo>
                    <a:lnTo>
                      <a:pt x="281" y="660"/>
                    </a:lnTo>
                    <a:lnTo>
                      <a:pt x="280" y="665"/>
                    </a:lnTo>
                    <a:lnTo>
                      <a:pt x="279" y="670"/>
                    </a:lnTo>
                    <a:lnTo>
                      <a:pt x="279" y="672"/>
                    </a:lnTo>
                    <a:lnTo>
                      <a:pt x="279" y="673"/>
                    </a:lnTo>
                    <a:lnTo>
                      <a:pt x="280" y="675"/>
                    </a:lnTo>
                    <a:lnTo>
                      <a:pt x="281" y="676"/>
                    </a:lnTo>
                    <a:lnTo>
                      <a:pt x="282" y="676"/>
                    </a:lnTo>
                    <a:lnTo>
                      <a:pt x="283" y="676"/>
                    </a:lnTo>
                    <a:lnTo>
                      <a:pt x="285" y="676"/>
                    </a:lnTo>
                    <a:lnTo>
                      <a:pt x="287" y="676"/>
                    </a:lnTo>
                    <a:lnTo>
                      <a:pt x="288" y="675"/>
                    </a:lnTo>
                    <a:lnTo>
                      <a:pt x="290" y="672"/>
                    </a:lnTo>
                    <a:lnTo>
                      <a:pt x="292" y="670"/>
                    </a:lnTo>
                    <a:lnTo>
                      <a:pt x="294" y="667"/>
                    </a:lnTo>
                    <a:lnTo>
                      <a:pt x="296" y="664"/>
                    </a:lnTo>
                    <a:lnTo>
                      <a:pt x="298" y="661"/>
                    </a:lnTo>
                    <a:lnTo>
                      <a:pt x="303" y="652"/>
                    </a:lnTo>
                    <a:lnTo>
                      <a:pt x="307" y="643"/>
                    </a:lnTo>
                    <a:lnTo>
                      <a:pt x="313" y="634"/>
                    </a:lnTo>
                    <a:lnTo>
                      <a:pt x="319" y="624"/>
                    </a:lnTo>
                    <a:lnTo>
                      <a:pt x="324" y="614"/>
                    </a:lnTo>
                    <a:lnTo>
                      <a:pt x="331" y="602"/>
                    </a:lnTo>
                    <a:lnTo>
                      <a:pt x="338" y="593"/>
                    </a:lnTo>
                    <a:lnTo>
                      <a:pt x="344" y="584"/>
                    </a:lnTo>
                    <a:lnTo>
                      <a:pt x="352" y="574"/>
                    </a:lnTo>
                    <a:lnTo>
                      <a:pt x="360" y="566"/>
                    </a:lnTo>
                    <a:lnTo>
                      <a:pt x="364" y="563"/>
                    </a:lnTo>
                    <a:lnTo>
                      <a:pt x="369" y="561"/>
                    </a:lnTo>
                    <a:lnTo>
                      <a:pt x="374" y="556"/>
                    </a:lnTo>
                    <a:lnTo>
                      <a:pt x="598" y="470"/>
                    </a:lnTo>
                    <a:lnTo>
                      <a:pt x="1003" y="442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48" name="Freeform 97"/>
              <p:cNvSpPr>
                <a:spLocks/>
              </p:cNvSpPr>
              <p:nvPr/>
            </p:nvSpPr>
            <p:spPr bwMode="auto">
              <a:xfrm>
                <a:off x="5555615" y="5828199"/>
                <a:ext cx="462785" cy="148364"/>
              </a:xfrm>
              <a:custGeom>
                <a:avLst/>
                <a:gdLst>
                  <a:gd name="T0" fmla="*/ 0 w 1233"/>
                  <a:gd name="T1" fmla="*/ 2147483647 h 301"/>
                  <a:gd name="T2" fmla="*/ 0 w 1233"/>
                  <a:gd name="T3" fmla="*/ 2147483647 h 301"/>
                  <a:gd name="T4" fmla="*/ 0 w 1233"/>
                  <a:gd name="T5" fmla="*/ 2147483647 h 301"/>
                  <a:gd name="T6" fmla="*/ 0 w 1233"/>
                  <a:gd name="T7" fmla="*/ 2147483647 h 301"/>
                  <a:gd name="T8" fmla="*/ 0 w 1233"/>
                  <a:gd name="T9" fmla="*/ 2147483647 h 301"/>
                  <a:gd name="T10" fmla="*/ 0 w 1233"/>
                  <a:gd name="T11" fmla="*/ 2147483647 h 301"/>
                  <a:gd name="T12" fmla="*/ 0 w 1233"/>
                  <a:gd name="T13" fmla="*/ 2147483647 h 301"/>
                  <a:gd name="T14" fmla="*/ 0 w 1233"/>
                  <a:gd name="T15" fmla="*/ 2147483647 h 301"/>
                  <a:gd name="T16" fmla="*/ 0 w 1233"/>
                  <a:gd name="T17" fmla="*/ 2147483647 h 301"/>
                  <a:gd name="T18" fmla="*/ 0 w 1233"/>
                  <a:gd name="T19" fmla="*/ 2147483647 h 301"/>
                  <a:gd name="T20" fmla="*/ 0 w 1233"/>
                  <a:gd name="T21" fmla="*/ 2147483647 h 301"/>
                  <a:gd name="T22" fmla="*/ 0 w 1233"/>
                  <a:gd name="T23" fmla="*/ 2147483647 h 301"/>
                  <a:gd name="T24" fmla="*/ 0 w 1233"/>
                  <a:gd name="T25" fmla="*/ 2147483647 h 301"/>
                  <a:gd name="T26" fmla="*/ 0 w 1233"/>
                  <a:gd name="T27" fmla="*/ 2147483647 h 301"/>
                  <a:gd name="T28" fmla="*/ 0 w 1233"/>
                  <a:gd name="T29" fmla="*/ 2147483647 h 301"/>
                  <a:gd name="T30" fmla="*/ 0 w 1233"/>
                  <a:gd name="T31" fmla="*/ 2147483647 h 301"/>
                  <a:gd name="T32" fmla="*/ 0 w 1233"/>
                  <a:gd name="T33" fmla="*/ 2147483647 h 301"/>
                  <a:gd name="T34" fmla="*/ 0 w 1233"/>
                  <a:gd name="T35" fmla="*/ 2147483647 h 301"/>
                  <a:gd name="T36" fmla="*/ 0 w 1233"/>
                  <a:gd name="T37" fmla="*/ 2147483647 h 301"/>
                  <a:gd name="T38" fmla="*/ 0 w 1233"/>
                  <a:gd name="T39" fmla="*/ 2147483647 h 301"/>
                  <a:gd name="T40" fmla="*/ 0 w 1233"/>
                  <a:gd name="T41" fmla="*/ 2147483647 h 301"/>
                  <a:gd name="T42" fmla="*/ 0 w 1233"/>
                  <a:gd name="T43" fmla="*/ 2147483647 h 301"/>
                  <a:gd name="T44" fmla="*/ 0 w 1233"/>
                  <a:gd name="T45" fmla="*/ 2147483647 h 301"/>
                  <a:gd name="T46" fmla="*/ 0 w 1233"/>
                  <a:gd name="T47" fmla="*/ 2147483647 h 301"/>
                  <a:gd name="T48" fmla="*/ 0 w 1233"/>
                  <a:gd name="T49" fmla="*/ 2147483647 h 301"/>
                  <a:gd name="T50" fmla="*/ 0 w 1233"/>
                  <a:gd name="T51" fmla="*/ 2147483647 h 301"/>
                  <a:gd name="T52" fmla="*/ 0 w 1233"/>
                  <a:gd name="T53" fmla="*/ 2147483647 h 301"/>
                  <a:gd name="T54" fmla="*/ 0 w 1233"/>
                  <a:gd name="T55" fmla="*/ 2147483647 h 301"/>
                  <a:gd name="T56" fmla="*/ 0 w 1233"/>
                  <a:gd name="T57" fmla="*/ 2147483647 h 301"/>
                  <a:gd name="T58" fmla="*/ 0 w 1233"/>
                  <a:gd name="T59" fmla="*/ 2147483647 h 301"/>
                  <a:gd name="T60" fmla="*/ 0 w 1233"/>
                  <a:gd name="T61" fmla="*/ 2147483647 h 301"/>
                  <a:gd name="T62" fmla="*/ 0 w 1233"/>
                  <a:gd name="T63" fmla="*/ 2147483647 h 301"/>
                  <a:gd name="T64" fmla="*/ 0 w 1233"/>
                  <a:gd name="T65" fmla="*/ 2147483647 h 301"/>
                  <a:gd name="T66" fmla="*/ 0 w 1233"/>
                  <a:gd name="T67" fmla="*/ 0 h 30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233"/>
                  <a:gd name="T103" fmla="*/ 0 h 301"/>
                  <a:gd name="T104" fmla="*/ 1233 w 1233"/>
                  <a:gd name="T105" fmla="*/ 301 h 30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233" h="301">
                    <a:moveTo>
                      <a:pt x="129" y="0"/>
                    </a:moveTo>
                    <a:lnTo>
                      <a:pt x="116" y="2"/>
                    </a:lnTo>
                    <a:lnTo>
                      <a:pt x="102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66" y="15"/>
                    </a:lnTo>
                    <a:lnTo>
                      <a:pt x="57" y="23"/>
                    </a:lnTo>
                    <a:lnTo>
                      <a:pt x="45" y="30"/>
                    </a:lnTo>
                    <a:lnTo>
                      <a:pt x="36" y="38"/>
                    </a:lnTo>
                    <a:lnTo>
                      <a:pt x="28" y="47"/>
                    </a:lnTo>
                    <a:lnTo>
                      <a:pt x="21" y="57"/>
                    </a:lnTo>
                    <a:lnTo>
                      <a:pt x="15" y="68"/>
                    </a:lnTo>
                    <a:lnTo>
                      <a:pt x="9" y="79"/>
                    </a:lnTo>
                    <a:lnTo>
                      <a:pt x="6" y="91"/>
                    </a:lnTo>
                    <a:lnTo>
                      <a:pt x="2" y="104"/>
                    </a:lnTo>
                    <a:lnTo>
                      <a:pt x="0" y="115"/>
                    </a:lnTo>
                    <a:lnTo>
                      <a:pt x="0" y="129"/>
                    </a:lnTo>
                    <a:lnTo>
                      <a:pt x="0" y="172"/>
                    </a:lnTo>
                    <a:lnTo>
                      <a:pt x="0" y="186"/>
                    </a:lnTo>
                    <a:lnTo>
                      <a:pt x="2" y="197"/>
                    </a:lnTo>
                    <a:lnTo>
                      <a:pt x="6" y="210"/>
                    </a:lnTo>
                    <a:lnTo>
                      <a:pt x="9" y="222"/>
                    </a:lnTo>
                    <a:lnTo>
                      <a:pt x="15" y="233"/>
                    </a:lnTo>
                    <a:lnTo>
                      <a:pt x="21" y="244"/>
                    </a:lnTo>
                    <a:lnTo>
                      <a:pt x="28" y="254"/>
                    </a:lnTo>
                    <a:lnTo>
                      <a:pt x="36" y="263"/>
                    </a:lnTo>
                    <a:lnTo>
                      <a:pt x="45" y="271"/>
                    </a:lnTo>
                    <a:lnTo>
                      <a:pt x="57" y="278"/>
                    </a:lnTo>
                    <a:lnTo>
                      <a:pt x="66" y="284"/>
                    </a:lnTo>
                    <a:lnTo>
                      <a:pt x="78" y="290"/>
                    </a:lnTo>
                    <a:lnTo>
                      <a:pt x="89" y="295"/>
                    </a:lnTo>
                    <a:lnTo>
                      <a:pt x="102" y="297"/>
                    </a:lnTo>
                    <a:lnTo>
                      <a:pt x="116" y="299"/>
                    </a:lnTo>
                    <a:lnTo>
                      <a:pt x="129" y="301"/>
                    </a:lnTo>
                    <a:lnTo>
                      <a:pt x="1105" y="301"/>
                    </a:lnTo>
                    <a:lnTo>
                      <a:pt x="1118" y="299"/>
                    </a:lnTo>
                    <a:lnTo>
                      <a:pt x="1129" y="297"/>
                    </a:lnTo>
                    <a:lnTo>
                      <a:pt x="1142" y="295"/>
                    </a:lnTo>
                    <a:lnTo>
                      <a:pt x="1154" y="290"/>
                    </a:lnTo>
                    <a:lnTo>
                      <a:pt x="1165" y="284"/>
                    </a:lnTo>
                    <a:lnTo>
                      <a:pt x="1177" y="278"/>
                    </a:lnTo>
                    <a:lnTo>
                      <a:pt x="1186" y="271"/>
                    </a:lnTo>
                    <a:lnTo>
                      <a:pt x="1196" y="263"/>
                    </a:lnTo>
                    <a:lnTo>
                      <a:pt x="1203" y="254"/>
                    </a:lnTo>
                    <a:lnTo>
                      <a:pt x="1211" y="244"/>
                    </a:lnTo>
                    <a:lnTo>
                      <a:pt x="1218" y="233"/>
                    </a:lnTo>
                    <a:lnTo>
                      <a:pt x="1222" y="222"/>
                    </a:lnTo>
                    <a:lnTo>
                      <a:pt x="1228" y="210"/>
                    </a:lnTo>
                    <a:lnTo>
                      <a:pt x="1230" y="197"/>
                    </a:lnTo>
                    <a:lnTo>
                      <a:pt x="1232" y="186"/>
                    </a:lnTo>
                    <a:lnTo>
                      <a:pt x="1233" y="172"/>
                    </a:lnTo>
                    <a:lnTo>
                      <a:pt x="1233" y="129"/>
                    </a:lnTo>
                    <a:lnTo>
                      <a:pt x="1232" y="115"/>
                    </a:lnTo>
                    <a:lnTo>
                      <a:pt x="1230" y="104"/>
                    </a:lnTo>
                    <a:lnTo>
                      <a:pt x="1228" y="91"/>
                    </a:lnTo>
                    <a:lnTo>
                      <a:pt x="1222" y="79"/>
                    </a:lnTo>
                    <a:lnTo>
                      <a:pt x="1218" y="68"/>
                    </a:lnTo>
                    <a:lnTo>
                      <a:pt x="1211" y="57"/>
                    </a:lnTo>
                    <a:lnTo>
                      <a:pt x="1203" y="47"/>
                    </a:lnTo>
                    <a:lnTo>
                      <a:pt x="1196" y="38"/>
                    </a:lnTo>
                    <a:lnTo>
                      <a:pt x="1186" y="30"/>
                    </a:lnTo>
                    <a:lnTo>
                      <a:pt x="1177" y="23"/>
                    </a:lnTo>
                    <a:lnTo>
                      <a:pt x="1165" y="15"/>
                    </a:lnTo>
                    <a:lnTo>
                      <a:pt x="1154" y="11"/>
                    </a:lnTo>
                    <a:lnTo>
                      <a:pt x="1142" y="5"/>
                    </a:lnTo>
                    <a:lnTo>
                      <a:pt x="1129" y="4"/>
                    </a:lnTo>
                    <a:lnTo>
                      <a:pt x="1118" y="2"/>
                    </a:lnTo>
                    <a:lnTo>
                      <a:pt x="1105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49" name="Freeform 98"/>
              <p:cNvSpPr>
                <a:spLocks/>
              </p:cNvSpPr>
              <p:nvPr/>
            </p:nvSpPr>
            <p:spPr bwMode="auto">
              <a:xfrm>
                <a:off x="5070671" y="5828199"/>
                <a:ext cx="462785" cy="148364"/>
              </a:xfrm>
              <a:custGeom>
                <a:avLst/>
                <a:gdLst>
                  <a:gd name="T0" fmla="*/ 0 w 1233"/>
                  <a:gd name="T1" fmla="*/ 2147483647 h 301"/>
                  <a:gd name="T2" fmla="*/ 0 w 1233"/>
                  <a:gd name="T3" fmla="*/ 2147483647 h 301"/>
                  <a:gd name="T4" fmla="*/ 0 w 1233"/>
                  <a:gd name="T5" fmla="*/ 2147483647 h 301"/>
                  <a:gd name="T6" fmla="*/ 0 w 1233"/>
                  <a:gd name="T7" fmla="*/ 2147483647 h 301"/>
                  <a:gd name="T8" fmla="*/ 0 w 1233"/>
                  <a:gd name="T9" fmla="*/ 2147483647 h 301"/>
                  <a:gd name="T10" fmla="*/ 0 w 1233"/>
                  <a:gd name="T11" fmla="*/ 2147483647 h 301"/>
                  <a:gd name="T12" fmla="*/ 0 w 1233"/>
                  <a:gd name="T13" fmla="*/ 2147483647 h 301"/>
                  <a:gd name="T14" fmla="*/ 0 w 1233"/>
                  <a:gd name="T15" fmla="*/ 2147483647 h 301"/>
                  <a:gd name="T16" fmla="*/ 0 w 1233"/>
                  <a:gd name="T17" fmla="*/ 2147483647 h 301"/>
                  <a:gd name="T18" fmla="*/ 0 w 1233"/>
                  <a:gd name="T19" fmla="*/ 2147483647 h 301"/>
                  <a:gd name="T20" fmla="*/ 0 w 1233"/>
                  <a:gd name="T21" fmla="*/ 2147483647 h 301"/>
                  <a:gd name="T22" fmla="*/ 0 w 1233"/>
                  <a:gd name="T23" fmla="*/ 2147483647 h 301"/>
                  <a:gd name="T24" fmla="*/ 0 w 1233"/>
                  <a:gd name="T25" fmla="*/ 2147483647 h 301"/>
                  <a:gd name="T26" fmla="*/ 0 w 1233"/>
                  <a:gd name="T27" fmla="*/ 2147483647 h 301"/>
                  <a:gd name="T28" fmla="*/ 0 w 1233"/>
                  <a:gd name="T29" fmla="*/ 2147483647 h 301"/>
                  <a:gd name="T30" fmla="*/ 0 w 1233"/>
                  <a:gd name="T31" fmla="*/ 2147483647 h 301"/>
                  <a:gd name="T32" fmla="*/ 0 w 1233"/>
                  <a:gd name="T33" fmla="*/ 2147483647 h 301"/>
                  <a:gd name="T34" fmla="*/ 0 w 1233"/>
                  <a:gd name="T35" fmla="*/ 2147483647 h 301"/>
                  <a:gd name="T36" fmla="*/ 0 w 1233"/>
                  <a:gd name="T37" fmla="*/ 2147483647 h 301"/>
                  <a:gd name="T38" fmla="*/ 0 w 1233"/>
                  <a:gd name="T39" fmla="*/ 2147483647 h 301"/>
                  <a:gd name="T40" fmla="*/ 0 w 1233"/>
                  <a:gd name="T41" fmla="*/ 2147483647 h 301"/>
                  <a:gd name="T42" fmla="*/ 0 w 1233"/>
                  <a:gd name="T43" fmla="*/ 2147483647 h 301"/>
                  <a:gd name="T44" fmla="*/ 0 w 1233"/>
                  <a:gd name="T45" fmla="*/ 2147483647 h 301"/>
                  <a:gd name="T46" fmla="*/ 0 w 1233"/>
                  <a:gd name="T47" fmla="*/ 2147483647 h 301"/>
                  <a:gd name="T48" fmla="*/ 0 w 1233"/>
                  <a:gd name="T49" fmla="*/ 2147483647 h 301"/>
                  <a:gd name="T50" fmla="*/ 0 w 1233"/>
                  <a:gd name="T51" fmla="*/ 2147483647 h 301"/>
                  <a:gd name="T52" fmla="*/ 0 w 1233"/>
                  <a:gd name="T53" fmla="*/ 2147483647 h 301"/>
                  <a:gd name="T54" fmla="*/ 0 w 1233"/>
                  <a:gd name="T55" fmla="*/ 2147483647 h 301"/>
                  <a:gd name="T56" fmla="*/ 0 w 1233"/>
                  <a:gd name="T57" fmla="*/ 2147483647 h 301"/>
                  <a:gd name="T58" fmla="*/ 0 w 1233"/>
                  <a:gd name="T59" fmla="*/ 2147483647 h 301"/>
                  <a:gd name="T60" fmla="*/ 0 w 1233"/>
                  <a:gd name="T61" fmla="*/ 2147483647 h 301"/>
                  <a:gd name="T62" fmla="*/ 0 w 1233"/>
                  <a:gd name="T63" fmla="*/ 2147483647 h 301"/>
                  <a:gd name="T64" fmla="*/ 0 w 1233"/>
                  <a:gd name="T65" fmla="*/ 2147483647 h 301"/>
                  <a:gd name="T66" fmla="*/ 0 w 1233"/>
                  <a:gd name="T67" fmla="*/ 0 h 30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233"/>
                  <a:gd name="T103" fmla="*/ 0 h 301"/>
                  <a:gd name="T104" fmla="*/ 1233 w 1233"/>
                  <a:gd name="T105" fmla="*/ 301 h 30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233" h="301">
                    <a:moveTo>
                      <a:pt x="129" y="0"/>
                    </a:moveTo>
                    <a:lnTo>
                      <a:pt x="116" y="2"/>
                    </a:lnTo>
                    <a:lnTo>
                      <a:pt x="102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66" y="15"/>
                    </a:lnTo>
                    <a:lnTo>
                      <a:pt x="57" y="23"/>
                    </a:lnTo>
                    <a:lnTo>
                      <a:pt x="45" y="30"/>
                    </a:lnTo>
                    <a:lnTo>
                      <a:pt x="36" y="38"/>
                    </a:lnTo>
                    <a:lnTo>
                      <a:pt x="28" y="47"/>
                    </a:lnTo>
                    <a:lnTo>
                      <a:pt x="21" y="57"/>
                    </a:lnTo>
                    <a:lnTo>
                      <a:pt x="15" y="68"/>
                    </a:lnTo>
                    <a:lnTo>
                      <a:pt x="9" y="79"/>
                    </a:lnTo>
                    <a:lnTo>
                      <a:pt x="6" y="91"/>
                    </a:lnTo>
                    <a:lnTo>
                      <a:pt x="2" y="104"/>
                    </a:lnTo>
                    <a:lnTo>
                      <a:pt x="0" y="115"/>
                    </a:lnTo>
                    <a:lnTo>
                      <a:pt x="0" y="129"/>
                    </a:lnTo>
                    <a:lnTo>
                      <a:pt x="0" y="172"/>
                    </a:lnTo>
                    <a:lnTo>
                      <a:pt x="0" y="186"/>
                    </a:lnTo>
                    <a:lnTo>
                      <a:pt x="2" y="197"/>
                    </a:lnTo>
                    <a:lnTo>
                      <a:pt x="6" y="210"/>
                    </a:lnTo>
                    <a:lnTo>
                      <a:pt x="9" y="222"/>
                    </a:lnTo>
                    <a:lnTo>
                      <a:pt x="15" y="233"/>
                    </a:lnTo>
                    <a:lnTo>
                      <a:pt x="21" y="244"/>
                    </a:lnTo>
                    <a:lnTo>
                      <a:pt x="28" y="254"/>
                    </a:lnTo>
                    <a:lnTo>
                      <a:pt x="36" y="263"/>
                    </a:lnTo>
                    <a:lnTo>
                      <a:pt x="45" y="271"/>
                    </a:lnTo>
                    <a:lnTo>
                      <a:pt x="57" y="278"/>
                    </a:lnTo>
                    <a:lnTo>
                      <a:pt x="66" y="284"/>
                    </a:lnTo>
                    <a:lnTo>
                      <a:pt x="78" y="290"/>
                    </a:lnTo>
                    <a:lnTo>
                      <a:pt x="89" y="295"/>
                    </a:lnTo>
                    <a:lnTo>
                      <a:pt x="102" y="297"/>
                    </a:lnTo>
                    <a:lnTo>
                      <a:pt x="116" y="299"/>
                    </a:lnTo>
                    <a:lnTo>
                      <a:pt x="129" y="301"/>
                    </a:lnTo>
                    <a:lnTo>
                      <a:pt x="1105" y="301"/>
                    </a:lnTo>
                    <a:lnTo>
                      <a:pt x="1118" y="299"/>
                    </a:lnTo>
                    <a:lnTo>
                      <a:pt x="1129" y="297"/>
                    </a:lnTo>
                    <a:lnTo>
                      <a:pt x="1142" y="295"/>
                    </a:lnTo>
                    <a:lnTo>
                      <a:pt x="1154" y="290"/>
                    </a:lnTo>
                    <a:lnTo>
                      <a:pt x="1165" y="284"/>
                    </a:lnTo>
                    <a:lnTo>
                      <a:pt x="1177" y="278"/>
                    </a:lnTo>
                    <a:lnTo>
                      <a:pt x="1186" y="271"/>
                    </a:lnTo>
                    <a:lnTo>
                      <a:pt x="1196" y="263"/>
                    </a:lnTo>
                    <a:lnTo>
                      <a:pt x="1203" y="254"/>
                    </a:lnTo>
                    <a:lnTo>
                      <a:pt x="1211" y="244"/>
                    </a:lnTo>
                    <a:lnTo>
                      <a:pt x="1218" y="233"/>
                    </a:lnTo>
                    <a:lnTo>
                      <a:pt x="1222" y="222"/>
                    </a:lnTo>
                    <a:lnTo>
                      <a:pt x="1228" y="210"/>
                    </a:lnTo>
                    <a:lnTo>
                      <a:pt x="1230" y="197"/>
                    </a:lnTo>
                    <a:lnTo>
                      <a:pt x="1232" y="186"/>
                    </a:lnTo>
                    <a:lnTo>
                      <a:pt x="1233" y="172"/>
                    </a:lnTo>
                    <a:lnTo>
                      <a:pt x="1233" y="129"/>
                    </a:lnTo>
                    <a:lnTo>
                      <a:pt x="1232" y="115"/>
                    </a:lnTo>
                    <a:lnTo>
                      <a:pt x="1230" y="104"/>
                    </a:lnTo>
                    <a:lnTo>
                      <a:pt x="1228" y="91"/>
                    </a:lnTo>
                    <a:lnTo>
                      <a:pt x="1222" y="79"/>
                    </a:lnTo>
                    <a:lnTo>
                      <a:pt x="1218" y="68"/>
                    </a:lnTo>
                    <a:lnTo>
                      <a:pt x="1211" y="57"/>
                    </a:lnTo>
                    <a:lnTo>
                      <a:pt x="1203" y="47"/>
                    </a:lnTo>
                    <a:lnTo>
                      <a:pt x="1196" y="38"/>
                    </a:lnTo>
                    <a:lnTo>
                      <a:pt x="1186" y="30"/>
                    </a:lnTo>
                    <a:lnTo>
                      <a:pt x="1177" y="23"/>
                    </a:lnTo>
                    <a:lnTo>
                      <a:pt x="1165" y="15"/>
                    </a:lnTo>
                    <a:lnTo>
                      <a:pt x="1154" y="11"/>
                    </a:lnTo>
                    <a:lnTo>
                      <a:pt x="1142" y="5"/>
                    </a:lnTo>
                    <a:lnTo>
                      <a:pt x="1129" y="4"/>
                    </a:lnTo>
                    <a:lnTo>
                      <a:pt x="1118" y="2"/>
                    </a:lnTo>
                    <a:lnTo>
                      <a:pt x="1105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50" name="Rectangle 99"/>
              <p:cNvSpPr>
                <a:spLocks noChangeArrowheads="1"/>
              </p:cNvSpPr>
              <p:nvPr/>
            </p:nvSpPr>
            <p:spPr bwMode="auto">
              <a:xfrm>
                <a:off x="4707602" y="5875171"/>
                <a:ext cx="3325578" cy="578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sr-Latn-CS" sz="1100"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84351" name="Freeform 100"/>
              <p:cNvSpPr>
                <a:spLocks/>
              </p:cNvSpPr>
              <p:nvPr/>
            </p:nvSpPr>
            <p:spPr bwMode="auto">
              <a:xfrm>
                <a:off x="5048512" y="5554958"/>
                <a:ext cx="455115" cy="321359"/>
              </a:xfrm>
              <a:custGeom>
                <a:avLst/>
                <a:gdLst>
                  <a:gd name="T0" fmla="*/ 0 w 634"/>
                  <a:gd name="T1" fmla="*/ 2147483647 h 327"/>
                  <a:gd name="T2" fmla="*/ 2147483647 w 634"/>
                  <a:gd name="T3" fmla="*/ 2147483647 h 327"/>
                  <a:gd name="T4" fmla="*/ 2147483647 w 634"/>
                  <a:gd name="T5" fmla="*/ 2147483647 h 327"/>
                  <a:gd name="T6" fmla="*/ 2147483647 w 634"/>
                  <a:gd name="T7" fmla="*/ 2147483647 h 327"/>
                  <a:gd name="T8" fmla="*/ 2147483647 w 634"/>
                  <a:gd name="T9" fmla="*/ 2147483647 h 327"/>
                  <a:gd name="T10" fmla="*/ 2147483647 w 634"/>
                  <a:gd name="T11" fmla="*/ 2147483647 h 3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4"/>
                  <a:gd name="T19" fmla="*/ 0 h 327"/>
                  <a:gd name="T20" fmla="*/ 634 w 634"/>
                  <a:gd name="T21" fmla="*/ 327 h 3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4" h="327">
                    <a:moveTo>
                      <a:pt x="0" y="327"/>
                    </a:moveTo>
                    <a:cubicBezTo>
                      <a:pt x="11" y="251"/>
                      <a:pt x="23" y="176"/>
                      <a:pt x="68" y="123"/>
                    </a:cubicBezTo>
                    <a:cubicBezTo>
                      <a:pt x="113" y="70"/>
                      <a:pt x="200" y="20"/>
                      <a:pt x="272" y="10"/>
                    </a:cubicBezTo>
                    <a:cubicBezTo>
                      <a:pt x="344" y="0"/>
                      <a:pt x="446" y="30"/>
                      <a:pt x="503" y="62"/>
                    </a:cubicBezTo>
                    <a:cubicBezTo>
                      <a:pt x="560" y="94"/>
                      <a:pt x="590" y="161"/>
                      <a:pt x="612" y="204"/>
                    </a:cubicBezTo>
                    <a:cubicBezTo>
                      <a:pt x="634" y="247"/>
                      <a:pt x="629" y="294"/>
                      <a:pt x="634" y="318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52" name="Freeform 101"/>
              <p:cNvSpPr>
                <a:spLocks/>
              </p:cNvSpPr>
              <p:nvPr/>
            </p:nvSpPr>
            <p:spPr bwMode="auto">
              <a:xfrm>
                <a:off x="5480615" y="5554958"/>
                <a:ext cx="455115" cy="321359"/>
              </a:xfrm>
              <a:custGeom>
                <a:avLst/>
                <a:gdLst>
                  <a:gd name="T0" fmla="*/ 0 w 634"/>
                  <a:gd name="T1" fmla="*/ 2147483647 h 327"/>
                  <a:gd name="T2" fmla="*/ 2147483647 w 634"/>
                  <a:gd name="T3" fmla="*/ 2147483647 h 327"/>
                  <a:gd name="T4" fmla="*/ 2147483647 w 634"/>
                  <a:gd name="T5" fmla="*/ 2147483647 h 327"/>
                  <a:gd name="T6" fmla="*/ 2147483647 w 634"/>
                  <a:gd name="T7" fmla="*/ 2147483647 h 327"/>
                  <a:gd name="T8" fmla="*/ 2147483647 w 634"/>
                  <a:gd name="T9" fmla="*/ 2147483647 h 327"/>
                  <a:gd name="T10" fmla="*/ 2147483647 w 634"/>
                  <a:gd name="T11" fmla="*/ 2147483647 h 3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4"/>
                  <a:gd name="T19" fmla="*/ 0 h 327"/>
                  <a:gd name="T20" fmla="*/ 634 w 634"/>
                  <a:gd name="T21" fmla="*/ 327 h 3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4" h="327">
                    <a:moveTo>
                      <a:pt x="0" y="327"/>
                    </a:moveTo>
                    <a:cubicBezTo>
                      <a:pt x="11" y="251"/>
                      <a:pt x="23" y="176"/>
                      <a:pt x="68" y="123"/>
                    </a:cubicBezTo>
                    <a:cubicBezTo>
                      <a:pt x="113" y="70"/>
                      <a:pt x="200" y="20"/>
                      <a:pt x="272" y="10"/>
                    </a:cubicBezTo>
                    <a:cubicBezTo>
                      <a:pt x="344" y="0"/>
                      <a:pt x="446" y="30"/>
                      <a:pt x="503" y="62"/>
                    </a:cubicBezTo>
                    <a:cubicBezTo>
                      <a:pt x="560" y="94"/>
                      <a:pt x="590" y="161"/>
                      <a:pt x="612" y="204"/>
                    </a:cubicBezTo>
                    <a:cubicBezTo>
                      <a:pt x="634" y="247"/>
                      <a:pt x="629" y="294"/>
                      <a:pt x="634" y="318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53" name="Freeform 102"/>
              <p:cNvSpPr>
                <a:spLocks/>
              </p:cNvSpPr>
              <p:nvPr/>
            </p:nvSpPr>
            <p:spPr bwMode="auto">
              <a:xfrm>
                <a:off x="5974935" y="5554958"/>
                <a:ext cx="453410" cy="321359"/>
              </a:xfrm>
              <a:custGeom>
                <a:avLst/>
                <a:gdLst>
                  <a:gd name="T0" fmla="*/ 0 w 634"/>
                  <a:gd name="T1" fmla="*/ 2147483647 h 327"/>
                  <a:gd name="T2" fmla="*/ 2147483647 w 634"/>
                  <a:gd name="T3" fmla="*/ 2147483647 h 327"/>
                  <a:gd name="T4" fmla="*/ 2147483647 w 634"/>
                  <a:gd name="T5" fmla="*/ 2147483647 h 327"/>
                  <a:gd name="T6" fmla="*/ 2147483647 w 634"/>
                  <a:gd name="T7" fmla="*/ 2147483647 h 327"/>
                  <a:gd name="T8" fmla="*/ 2147483647 w 634"/>
                  <a:gd name="T9" fmla="*/ 2147483647 h 327"/>
                  <a:gd name="T10" fmla="*/ 2147483647 w 634"/>
                  <a:gd name="T11" fmla="*/ 2147483647 h 3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4"/>
                  <a:gd name="T19" fmla="*/ 0 h 327"/>
                  <a:gd name="T20" fmla="*/ 634 w 634"/>
                  <a:gd name="T21" fmla="*/ 327 h 3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4" h="327">
                    <a:moveTo>
                      <a:pt x="0" y="327"/>
                    </a:moveTo>
                    <a:cubicBezTo>
                      <a:pt x="11" y="251"/>
                      <a:pt x="23" y="176"/>
                      <a:pt x="68" y="123"/>
                    </a:cubicBezTo>
                    <a:cubicBezTo>
                      <a:pt x="113" y="70"/>
                      <a:pt x="200" y="20"/>
                      <a:pt x="272" y="10"/>
                    </a:cubicBezTo>
                    <a:cubicBezTo>
                      <a:pt x="344" y="0"/>
                      <a:pt x="446" y="30"/>
                      <a:pt x="503" y="62"/>
                    </a:cubicBezTo>
                    <a:cubicBezTo>
                      <a:pt x="560" y="94"/>
                      <a:pt x="590" y="161"/>
                      <a:pt x="612" y="204"/>
                    </a:cubicBezTo>
                    <a:cubicBezTo>
                      <a:pt x="634" y="247"/>
                      <a:pt x="629" y="294"/>
                      <a:pt x="634" y="318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54" name="Freeform 103"/>
              <p:cNvSpPr>
                <a:spLocks/>
              </p:cNvSpPr>
              <p:nvPr/>
            </p:nvSpPr>
            <p:spPr bwMode="auto">
              <a:xfrm>
                <a:off x="6468402" y="5554958"/>
                <a:ext cx="455115" cy="321359"/>
              </a:xfrm>
              <a:custGeom>
                <a:avLst/>
                <a:gdLst>
                  <a:gd name="T0" fmla="*/ 0 w 634"/>
                  <a:gd name="T1" fmla="*/ 2147483647 h 327"/>
                  <a:gd name="T2" fmla="*/ 2147483647 w 634"/>
                  <a:gd name="T3" fmla="*/ 2147483647 h 327"/>
                  <a:gd name="T4" fmla="*/ 2147483647 w 634"/>
                  <a:gd name="T5" fmla="*/ 2147483647 h 327"/>
                  <a:gd name="T6" fmla="*/ 2147483647 w 634"/>
                  <a:gd name="T7" fmla="*/ 2147483647 h 327"/>
                  <a:gd name="T8" fmla="*/ 2147483647 w 634"/>
                  <a:gd name="T9" fmla="*/ 2147483647 h 327"/>
                  <a:gd name="T10" fmla="*/ 2147483647 w 634"/>
                  <a:gd name="T11" fmla="*/ 2147483647 h 3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4"/>
                  <a:gd name="T19" fmla="*/ 0 h 327"/>
                  <a:gd name="T20" fmla="*/ 634 w 634"/>
                  <a:gd name="T21" fmla="*/ 327 h 3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4" h="327">
                    <a:moveTo>
                      <a:pt x="0" y="327"/>
                    </a:moveTo>
                    <a:cubicBezTo>
                      <a:pt x="11" y="251"/>
                      <a:pt x="23" y="176"/>
                      <a:pt x="68" y="123"/>
                    </a:cubicBezTo>
                    <a:cubicBezTo>
                      <a:pt x="113" y="70"/>
                      <a:pt x="200" y="20"/>
                      <a:pt x="272" y="10"/>
                    </a:cubicBezTo>
                    <a:cubicBezTo>
                      <a:pt x="344" y="0"/>
                      <a:pt x="446" y="30"/>
                      <a:pt x="503" y="62"/>
                    </a:cubicBezTo>
                    <a:cubicBezTo>
                      <a:pt x="560" y="94"/>
                      <a:pt x="590" y="161"/>
                      <a:pt x="612" y="204"/>
                    </a:cubicBezTo>
                    <a:cubicBezTo>
                      <a:pt x="634" y="247"/>
                      <a:pt x="629" y="294"/>
                      <a:pt x="634" y="318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55" name="Freeform 104"/>
              <p:cNvSpPr>
                <a:spLocks/>
              </p:cNvSpPr>
              <p:nvPr/>
            </p:nvSpPr>
            <p:spPr bwMode="auto">
              <a:xfrm>
                <a:off x="6962722" y="5554958"/>
                <a:ext cx="455115" cy="321359"/>
              </a:xfrm>
              <a:custGeom>
                <a:avLst/>
                <a:gdLst>
                  <a:gd name="T0" fmla="*/ 0 w 634"/>
                  <a:gd name="T1" fmla="*/ 2147483647 h 327"/>
                  <a:gd name="T2" fmla="*/ 2147483647 w 634"/>
                  <a:gd name="T3" fmla="*/ 2147483647 h 327"/>
                  <a:gd name="T4" fmla="*/ 2147483647 w 634"/>
                  <a:gd name="T5" fmla="*/ 2147483647 h 327"/>
                  <a:gd name="T6" fmla="*/ 2147483647 w 634"/>
                  <a:gd name="T7" fmla="*/ 2147483647 h 327"/>
                  <a:gd name="T8" fmla="*/ 2147483647 w 634"/>
                  <a:gd name="T9" fmla="*/ 2147483647 h 327"/>
                  <a:gd name="T10" fmla="*/ 2147483647 w 634"/>
                  <a:gd name="T11" fmla="*/ 2147483647 h 3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4"/>
                  <a:gd name="T19" fmla="*/ 0 h 327"/>
                  <a:gd name="T20" fmla="*/ 634 w 634"/>
                  <a:gd name="T21" fmla="*/ 327 h 3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4" h="327">
                    <a:moveTo>
                      <a:pt x="0" y="327"/>
                    </a:moveTo>
                    <a:cubicBezTo>
                      <a:pt x="11" y="251"/>
                      <a:pt x="23" y="176"/>
                      <a:pt x="68" y="123"/>
                    </a:cubicBezTo>
                    <a:cubicBezTo>
                      <a:pt x="113" y="70"/>
                      <a:pt x="200" y="20"/>
                      <a:pt x="272" y="10"/>
                    </a:cubicBezTo>
                    <a:cubicBezTo>
                      <a:pt x="344" y="0"/>
                      <a:pt x="446" y="30"/>
                      <a:pt x="503" y="62"/>
                    </a:cubicBezTo>
                    <a:cubicBezTo>
                      <a:pt x="560" y="94"/>
                      <a:pt x="590" y="161"/>
                      <a:pt x="612" y="204"/>
                    </a:cubicBezTo>
                    <a:cubicBezTo>
                      <a:pt x="634" y="247"/>
                      <a:pt x="629" y="294"/>
                      <a:pt x="634" y="318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56" name="Freeform 105"/>
              <p:cNvSpPr>
                <a:spLocks/>
              </p:cNvSpPr>
              <p:nvPr/>
            </p:nvSpPr>
            <p:spPr bwMode="auto">
              <a:xfrm>
                <a:off x="7520962" y="5554958"/>
                <a:ext cx="453410" cy="321359"/>
              </a:xfrm>
              <a:custGeom>
                <a:avLst/>
                <a:gdLst>
                  <a:gd name="T0" fmla="*/ 0 w 634"/>
                  <a:gd name="T1" fmla="*/ 2147483647 h 327"/>
                  <a:gd name="T2" fmla="*/ 2147483647 w 634"/>
                  <a:gd name="T3" fmla="*/ 2147483647 h 327"/>
                  <a:gd name="T4" fmla="*/ 2147483647 w 634"/>
                  <a:gd name="T5" fmla="*/ 2147483647 h 327"/>
                  <a:gd name="T6" fmla="*/ 2147483647 w 634"/>
                  <a:gd name="T7" fmla="*/ 2147483647 h 327"/>
                  <a:gd name="T8" fmla="*/ 2147483647 w 634"/>
                  <a:gd name="T9" fmla="*/ 2147483647 h 327"/>
                  <a:gd name="T10" fmla="*/ 2147483647 w 634"/>
                  <a:gd name="T11" fmla="*/ 2147483647 h 3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4"/>
                  <a:gd name="T19" fmla="*/ 0 h 327"/>
                  <a:gd name="T20" fmla="*/ 634 w 634"/>
                  <a:gd name="T21" fmla="*/ 327 h 3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4" h="327">
                    <a:moveTo>
                      <a:pt x="0" y="327"/>
                    </a:moveTo>
                    <a:cubicBezTo>
                      <a:pt x="11" y="251"/>
                      <a:pt x="23" y="176"/>
                      <a:pt x="68" y="123"/>
                    </a:cubicBezTo>
                    <a:cubicBezTo>
                      <a:pt x="113" y="70"/>
                      <a:pt x="200" y="20"/>
                      <a:pt x="272" y="10"/>
                    </a:cubicBezTo>
                    <a:cubicBezTo>
                      <a:pt x="344" y="0"/>
                      <a:pt x="446" y="30"/>
                      <a:pt x="503" y="62"/>
                    </a:cubicBezTo>
                    <a:cubicBezTo>
                      <a:pt x="560" y="94"/>
                      <a:pt x="590" y="161"/>
                      <a:pt x="612" y="204"/>
                    </a:cubicBezTo>
                    <a:cubicBezTo>
                      <a:pt x="634" y="247"/>
                      <a:pt x="629" y="294"/>
                      <a:pt x="634" y="318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57" name="Freeform 106"/>
              <p:cNvSpPr>
                <a:spLocks/>
              </p:cNvSpPr>
              <p:nvPr/>
            </p:nvSpPr>
            <p:spPr bwMode="auto">
              <a:xfrm>
                <a:off x="5360444" y="5432945"/>
                <a:ext cx="211364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58" name="Freeform 107"/>
              <p:cNvSpPr>
                <a:spLocks/>
              </p:cNvSpPr>
              <p:nvPr/>
            </p:nvSpPr>
            <p:spPr bwMode="auto">
              <a:xfrm>
                <a:off x="5845389" y="5433518"/>
                <a:ext cx="213069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59" name="Freeform 108"/>
              <p:cNvSpPr>
                <a:spLocks/>
              </p:cNvSpPr>
              <p:nvPr/>
            </p:nvSpPr>
            <p:spPr bwMode="auto">
              <a:xfrm>
                <a:off x="6339709" y="5434090"/>
                <a:ext cx="211364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60" name="Freeform 109"/>
              <p:cNvSpPr>
                <a:spLocks/>
              </p:cNvSpPr>
              <p:nvPr/>
            </p:nvSpPr>
            <p:spPr bwMode="auto">
              <a:xfrm>
                <a:off x="6833176" y="5434090"/>
                <a:ext cx="211364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61" name="Freeform 110"/>
              <p:cNvSpPr>
                <a:spLocks/>
              </p:cNvSpPr>
              <p:nvPr/>
            </p:nvSpPr>
            <p:spPr bwMode="auto">
              <a:xfrm>
                <a:off x="7327496" y="5435236"/>
                <a:ext cx="211364" cy="402701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62" name="Freeform 111"/>
              <p:cNvSpPr>
                <a:spLocks/>
              </p:cNvSpPr>
              <p:nvPr/>
            </p:nvSpPr>
            <p:spPr bwMode="auto">
              <a:xfrm>
                <a:off x="4491976" y="5840801"/>
                <a:ext cx="135512" cy="112848"/>
              </a:xfrm>
              <a:custGeom>
                <a:avLst/>
                <a:gdLst>
                  <a:gd name="T0" fmla="*/ 0 w 360"/>
                  <a:gd name="T1" fmla="*/ 0 h 227"/>
                  <a:gd name="T2" fmla="*/ 0 w 360"/>
                  <a:gd name="T3" fmla="*/ 2147483647 h 227"/>
                  <a:gd name="T4" fmla="*/ 0 w 360"/>
                  <a:gd name="T5" fmla="*/ 2147483647 h 227"/>
                  <a:gd name="T6" fmla="*/ 0 w 360"/>
                  <a:gd name="T7" fmla="*/ 2147483647 h 227"/>
                  <a:gd name="T8" fmla="*/ 0 w 360"/>
                  <a:gd name="T9" fmla="*/ 2147483647 h 227"/>
                  <a:gd name="T10" fmla="*/ 0 w 360"/>
                  <a:gd name="T11" fmla="*/ 2147483647 h 227"/>
                  <a:gd name="T12" fmla="*/ 0 w 360"/>
                  <a:gd name="T13" fmla="*/ 2147483647 h 227"/>
                  <a:gd name="T14" fmla="*/ 0 w 360"/>
                  <a:gd name="T15" fmla="*/ 2147483647 h 227"/>
                  <a:gd name="T16" fmla="*/ 0 w 360"/>
                  <a:gd name="T17" fmla="*/ 2147483647 h 227"/>
                  <a:gd name="T18" fmla="*/ 0 w 360"/>
                  <a:gd name="T19" fmla="*/ 2147483647 h 227"/>
                  <a:gd name="T20" fmla="*/ 0 w 360"/>
                  <a:gd name="T21" fmla="*/ 2147483647 h 227"/>
                  <a:gd name="T22" fmla="*/ 0 w 360"/>
                  <a:gd name="T23" fmla="*/ 2147483647 h 227"/>
                  <a:gd name="T24" fmla="*/ 0 w 360"/>
                  <a:gd name="T25" fmla="*/ 2147483647 h 227"/>
                  <a:gd name="T26" fmla="*/ 0 w 360"/>
                  <a:gd name="T27" fmla="*/ 2147483647 h 227"/>
                  <a:gd name="T28" fmla="*/ 0 w 360"/>
                  <a:gd name="T29" fmla="*/ 2147483647 h 227"/>
                  <a:gd name="T30" fmla="*/ 0 w 360"/>
                  <a:gd name="T31" fmla="*/ 2147483647 h 227"/>
                  <a:gd name="T32" fmla="*/ 0 w 360"/>
                  <a:gd name="T33" fmla="*/ 2147483647 h 227"/>
                  <a:gd name="T34" fmla="*/ 0 w 360"/>
                  <a:gd name="T35" fmla="*/ 2147483647 h 227"/>
                  <a:gd name="T36" fmla="*/ 0 w 360"/>
                  <a:gd name="T37" fmla="*/ 2147483647 h 227"/>
                  <a:gd name="T38" fmla="*/ 0 w 360"/>
                  <a:gd name="T39" fmla="*/ 2147483647 h 227"/>
                  <a:gd name="T40" fmla="*/ 0 w 360"/>
                  <a:gd name="T41" fmla="*/ 2147483647 h 227"/>
                  <a:gd name="T42" fmla="*/ 0 w 360"/>
                  <a:gd name="T43" fmla="*/ 2147483647 h 227"/>
                  <a:gd name="T44" fmla="*/ 0 w 360"/>
                  <a:gd name="T45" fmla="*/ 2147483647 h 227"/>
                  <a:gd name="T46" fmla="*/ 0 w 360"/>
                  <a:gd name="T47" fmla="*/ 2147483647 h 227"/>
                  <a:gd name="T48" fmla="*/ 0 w 360"/>
                  <a:gd name="T49" fmla="*/ 2147483647 h 227"/>
                  <a:gd name="T50" fmla="*/ 0 w 360"/>
                  <a:gd name="T51" fmla="*/ 2147483647 h 227"/>
                  <a:gd name="T52" fmla="*/ 0 w 360"/>
                  <a:gd name="T53" fmla="*/ 2147483647 h 227"/>
                  <a:gd name="T54" fmla="*/ 0 w 360"/>
                  <a:gd name="T55" fmla="*/ 2147483647 h 227"/>
                  <a:gd name="T56" fmla="*/ 0 w 360"/>
                  <a:gd name="T57" fmla="*/ 2147483647 h 227"/>
                  <a:gd name="T58" fmla="*/ 0 w 360"/>
                  <a:gd name="T59" fmla="*/ 2147483647 h 227"/>
                  <a:gd name="T60" fmla="*/ 0 w 360"/>
                  <a:gd name="T61" fmla="*/ 2147483647 h 227"/>
                  <a:gd name="T62" fmla="*/ 0 w 360"/>
                  <a:gd name="T63" fmla="*/ 2147483647 h 227"/>
                  <a:gd name="T64" fmla="*/ 0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</a:path>
                </a:pathLst>
              </a:custGeom>
              <a:solidFill>
                <a:srgbClr val="CC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63" name="Freeform 112"/>
              <p:cNvSpPr>
                <a:spLocks/>
              </p:cNvSpPr>
              <p:nvPr/>
            </p:nvSpPr>
            <p:spPr bwMode="auto">
              <a:xfrm>
                <a:off x="4879761" y="5448984"/>
                <a:ext cx="211364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64" name="Freeform 113"/>
              <p:cNvSpPr>
                <a:spLocks/>
              </p:cNvSpPr>
              <p:nvPr/>
            </p:nvSpPr>
            <p:spPr bwMode="auto">
              <a:xfrm>
                <a:off x="8120964" y="5837364"/>
                <a:ext cx="50284" cy="42390"/>
              </a:xfrm>
              <a:custGeom>
                <a:avLst/>
                <a:gdLst>
                  <a:gd name="T0" fmla="*/ 0 w 360"/>
                  <a:gd name="T1" fmla="*/ 0 h 227"/>
                  <a:gd name="T2" fmla="*/ 0 w 360"/>
                  <a:gd name="T3" fmla="*/ 0 h 227"/>
                  <a:gd name="T4" fmla="*/ 0 w 360"/>
                  <a:gd name="T5" fmla="*/ 0 h 227"/>
                  <a:gd name="T6" fmla="*/ 0 w 360"/>
                  <a:gd name="T7" fmla="*/ 0 h 227"/>
                  <a:gd name="T8" fmla="*/ 0 w 360"/>
                  <a:gd name="T9" fmla="*/ 0 h 227"/>
                  <a:gd name="T10" fmla="*/ 0 w 360"/>
                  <a:gd name="T11" fmla="*/ 0 h 227"/>
                  <a:gd name="T12" fmla="*/ 0 w 360"/>
                  <a:gd name="T13" fmla="*/ 0 h 227"/>
                  <a:gd name="T14" fmla="*/ 0 w 360"/>
                  <a:gd name="T15" fmla="*/ 0 h 227"/>
                  <a:gd name="T16" fmla="*/ 0 w 360"/>
                  <a:gd name="T17" fmla="*/ 0 h 227"/>
                  <a:gd name="T18" fmla="*/ 0 w 360"/>
                  <a:gd name="T19" fmla="*/ 0 h 227"/>
                  <a:gd name="T20" fmla="*/ 0 w 360"/>
                  <a:gd name="T21" fmla="*/ 0 h 227"/>
                  <a:gd name="T22" fmla="*/ 0 w 360"/>
                  <a:gd name="T23" fmla="*/ 0 h 227"/>
                  <a:gd name="T24" fmla="*/ 0 w 360"/>
                  <a:gd name="T25" fmla="*/ 0 h 227"/>
                  <a:gd name="T26" fmla="*/ 0 w 360"/>
                  <a:gd name="T27" fmla="*/ 0 h 227"/>
                  <a:gd name="T28" fmla="*/ 0 w 360"/>
                  <a:gd name="T29" fmla="*/ 0 h 227"/>
                  <a:gd name="T30" fmla="*/ 0 w 360"/>
                  <a:gd name="T31" fmla="*/ 0 h 227"/>
                  <a:gd name="T32" fmla="*/ 0 w 360"/>
                  <a:gd name="T33" fmla="*/ 0 h 227"/>
                  <a:gd name="T34" fmla="*/ 0 w 360"/>
                  <a:gd name="T35" fmla="*/ 0 h 227"/>
                  <a:gd name="T36" fmla="*/ 0 w 360"/>
                  <a:gd name="T37" fmla="*/ 0 h 227"/>
                  <a:gd name="T38" fmla="*/ 0 w 360"/>
                  <a:gd name="T39" fmla="*/ 0 h 227"/>
                  <a:gd name="T40" fmla="*/ 0 w 360"/>
                  <a:gd name="T41" fmla="*/ 0 h 227"/>
                  <a:gd name="T42" fmla="*/ 0 w 360"/>
                  <a:gd name="T43" fmla="*/ 0 h 227"/>
                  <a:gd name="T44" fmla="*/ 0 w 360"/>
                  <a:gd name="T45" fmla="*/ 0 h 227"/>
                  <a:gd name="T46" fmla="*/ 0 w 360"/>
                  <a:gd name="T47" fmla="*/ 0 h 227"/>
                  <a:gd name="T48" fmla="*/ 0 w 360"/>
                  <a:gd name="T49" fmla="*/ 0 h 227"/>
                  <a:gd name="T50" fmla="*/ 0 w 360"/>
                  <a:gd name="T51" fmla="*/ 0 h 227"/>
                  <a:gd name="T52" fmla="*/ 0 w 360"/>
                  <a:gd name="T53" fmla="*/ 0 h 227"/>
                  <a:gd name="T54" fmla="*/ 0 w 360"/>
                  <a:gd name="T55" fmla="*/ 0 h 227"/>
                  <a:gd name="T56" fmla="*/ 0 w 360"/>
                  <a:gd name="T57" fmla="*/ 0 h 227"/>
                  <a:gd name="T58" fmla="*/ 0 w 360"/>
                  <a:gd name="T59" fmla="*/ 0 h 227"/>
                  <a:gd name="T60" fmla="*/ 0 w 360"/>
                  <a:gd name="T61" fmla="*/ 0 h 227"/>
                  <a:gd name="T62" fmla="*/ 0 w 360"/>
                  <a:gd name="T63" fmla="*/ 0 h 227"/>
                  <a:gd name="T64" fmla="*/ 0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66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65" name="Freeform 114"/>
              <p:cNvSpPr>
                <a:spLocks/>
              </p:cNvSpPr>
              <p:nvPr/>
            </p:nvSpPr>
            <p:spPr bwMode="auto">
              <a:xfrm>
                <a:off x="8104771" y="5920998"/>
                <a:ext cx="51137" cy="42962"/>
              </a:xfrm>
              <a:custGeom>
                <a:avLst/>
                <a:gdLst>
                  <a:gd name="T0" fmla="*/ 0 w 360"/>
                  <a:gd name="T1" fmla="*/ 0 h 227"/>
                  <a:gd name="T2" fmla="*/ 0 w 360"/>
                  <a:gd name="T3" fmla="*/ 0 h 227"/>
                  <a:gd name="T4" fmla="*/ 0 w 360"/>
                  <a:gd name="T5" fmla="*/ 0 h 227"/>
                  <a:gd name="T6" fmla="*/ 0 w 360"/>
                  <a:gd name="T7" fmla="*/ 0 h 227"/>
                  <a:gd name="T8" fmla="*/ 0 w 360"/>
                  <a:gd name="T9" fmla="*/ 0 h 227"/>
                  <a:gd name="T10" fmla="*/ 0 w 360"/>
                  <a:gd name="T11" fmla="*/ 0 h 227"/>
                  <a:gd name="T12" fmla="*/ 0 w 360"/>
                  <a:gd name="T13" fmla="*/ 0 h 227"/>
                  <a:gd name="T14" fmla="*/ 0 w 360"/>
                  <a:gd name="T15" fmla="*/ 0 h 227"/>
                  <a:gd name="T16" fmla="*/ 0 w 360"/>
                  <a:gd name="T17" fmla="*/ 0 h 227"/>
                  <a:gd name="T18" fmla="*/ 0 w 360"/>
                  <a:gd name="T19" fmla="*/ 0 h 227"/>
                  <a:gd name="T20" fmla="*/ 0 w 360"/>
                  <a:gd name="T21" fmla="*/ 0 h 227"/>
                  <a:gd name="T22" fmla="*/ 0 w 360"/>
                  <a:gd name="T23" fmla="*/ 0 h 227"/>
                  <a:gd name="T24" fmla="*/ 0 w 360"/>
                  <a:gd name="T25" fmla="*/ 0 h 227"/>
                  <a:gd name="T26" fmla="*/ 0 w 360"/>
                  <a:gd name="T27" fmla="*/ 0 h 227"/>
                  <a:gd name="T28" fmla="*/ 0 w 360"/>
                  <a:gd name="T29" fmla="*/ 0 h 227"/>
                  <a:gd name="T30" fmla="*/ 0 w 360"/>
                  <a:gd name="T31" fmla="*/ 0 h 227"/>
                  <a:gd name="T32" fmla="*/ 0 w 360"/>
                  <a:gd name="T33" fmla="*/ 0 h 227"/>
                  <a:gd name="T34" fmla="*/ 0 w 360"/>
                  <a:gd name="T35" fmla="*/ 0 h 227"/>
                  <a:gd name="T36" fmla="*/ 0 w 360"/>
                  <a:gd name="T37" fmla="*/ 0 h 227"/>
                  <a:gd name="T38" fmla="*/ 0 w 360"/>
                  <a:gd name="T39" fmla="*/ 0 h 227"/>
                  <a:gd name="T40" fmla="*/ 0 w 360"/>
                  <a:gd name="T41" fmla="*/ 0 h 227"/>
                  <a:gd name="T42" fmla="*/ 0 w 360"/>
                  <a:gd name="T43" fmla="*/ 0 h 227"/>
                  <a:gd name="T44" fmla="*/ 0 w 360"/>
                  <a:gd name="T45" fmla="*/ 0 h 227"/>
                  <a:gd name="T46" fmla="*/ 0 w 360"/>
                  <a:gd name="T47" fmla="*/ 0 h 227"/>
                  <a:gd name="T48" fmla="*/ 0 w 360"/>
                  <a:gd name="T49" fmla="*/ 0 h 227"/>
                  <a:gd name="T50" fmla="*/ 0 w 360"/>
                  <a:gd name="T51" fmla="*/ 0 h 227"/>
                  <a:gd name="T52" fmla="*/ 0 w 360"/>
                  <a:gd name="T53" fmla="*/ 0 h 227"/>
                  <a:gd name="T54" fmla="*/ 0 w 360"/>
                  <a:gd name="T55" fmla="*/ 0 h 227"/>
                  <a:gd name="T56" fmla="*/ 0 w 360"/>
                  <a:gd name="T57" fmla="*/ 0 h 227"/>
                  <a:gd name="T58" fmla="*/ 0 w 360"/>
                  <a:gd name="T59" fmla="*/ 0 h 227"/>
                  <a:gd name="T60" fmla="*/ 0 w 360"/>
                  <a:gd name="T61" fmla="*/ 0 h 227"/>
                  <a:gd name="T62" fmla="*/ 0 w 360"/>
                  <a:gd name="T63" fmla="*/ 0 h 227"/>
                  <a:gd name="T64" fmla="*/ 0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</a:path>
                </a:pathLst>
              </a:custGeom>
              <a:solidFill>
                <a:srgbClr val="000000"/>
              </a:solidFill>
              <a:ln w="28575">
                <a:solidFill>
                  <a:srgbClr val="66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66" name="Freeform 116"/>
              <p:cNvSpPr>
                <a:spLocks/>
              </p:cNvSpPr>
              <p:nvPr/>
            </p:nvSpPr>
            <p:spPr bwMode="auto">
              <a:xfrm>
                <a:off x="4856750" y="5443829"/>
                <a:ext cx="211364" cy="403847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67" name="Freeform 117"/>
              <p:cNvSpPr>
                <a:spLocks/>
              </p:cNvSpPr>
              <p:nvPr/>
            </p:nvSpPr>
            <p:spPr bwMode="auto">
              <a:xfrm>
                <a:off x="4834591" y="5439246"/>
                <a:ext cx="212217" cy="403847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68" name="Freeform 118"/>
              <p:cNvSpPr>
                <a:spLocks/>
              </p:cNvSpPr>
              <p:nvPr/>
            </p:nvSpPr>
            <p:spPr bwMode="auto">
              <a:xfrm>
                <a:off x="4812431" y="5434090"/>
                <a:ext cx="212217" cy="403847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69" name="Freeform 119"/>
              <p:cNvSpPr>
                <a:spLocks/>
              </p:cNvSpPr>
              <p:nvPr/>
            </p:nvSpPr>
            <p:spPr bwMode="auto">
              <a:xfrm>
                <a:off x="4791125" y="5429508"/>
                <a:ext cx="211364" cy="403847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70" name="Freeform 120"/>
              <p:cNvSpPr>
                <a:spLocks/>
              </p:cNvSpPr>
              <p:nvPr/>
            </p:nvSpPr>
            <p:spPr bwMode="auto">
              <a:xfrm>
                <a:off x="4768965" y="5424925"/>
                <a:ext cx="211364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71" name="Freeform 121"/>
              <p:cNvSpPr>
                <a:spLocks/>
              </p:cNvSpPr>
              <p:nvPr/>
            </p:nvSpPr>
            <p:spPr bwMode="auto">
              <a:xfrm>
                <a:off x="4746806" y="5419770"/>
                <a:ext cx="211364" cy="403847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72" name="Freeform 122"/>
              <p:cNvSpPr>
                <a:spLocks/>
              </p:cNvSpPr>
              <p:nvPr/>
            </p:nvSpPr>
            <p:spPr bwMode="auto">
              <a:xfrm>
                <a:off x="4724647" y="5415187"/>
                <a:ext cx="211364" cy="403847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73" name="Freeform 123"/>
              <p:cNvSpPr>
                <a:spLocks/>
              </p:cNvSpPr>
              <p:nvPr/>
            </p:nvSpPr>
            <p:spPr bwMode="auto">
              <a:xfrm>
                <a:off x="4702488" y="5410604"/>
                <a:ext cx="211364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74" name="Freeform 124"/>
              <p:cNvSpPr>
                <a:spLocks/>
              </p:cNvSpPr>
              <p:nvPr/>
            </p:nvSpPr>
            <p:spPr bwMode="auto">
              <a:xfrm>
                <a:off x="4680329" y="5405449"/>
                <a:ext cx="212217" cy="403847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75" name="Freeform 125"/>
              <p:cNvSpPr>
                <a:spLocks/>
              </p:cNvSpPr>
              <p:nvPr/>
            </p:nvSpPr>
            <p:spPr bwMode="auto">
              <a:xfrm>
                <a:off x="4658170" y="5400866"/>
                <a:ext cx="212217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76" name="Freeform 126"/>
              <p:cNvSpPr>
                <a:spLocks/>
              </p:cNvSpPr>
              <p:nvPr/>
            </p:nvSpPr>
            <p:spPr bwMode="auto">
              <a:xfrm>
                <a:off x="4636863" y="5395711"/>
                <a:ext cx="211364" cy="403847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77" name="Freeform 127"/>
              <p:cNvSpPr>
                <a:spLocks/>
              </p:cNvSpPr>
              <p:nvPr/>
            </p:nvSpPr>
            <p:spPr bwMode="auto">
              <a:xfrm>
                <a:off x="4614704" y="5391128"/>
                <a:ext cx="211364" cy="403847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905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78" name="Freeform 128"/>
              <p:cNvSpPr>
                <a:spLocks/>
              </p:cNvSpPr>
              <p:nvPr/>
            </p:nvSpPr>
            <p:spPr bwMode="auto">
              <a:xfrm>
                <a:off x="4591692" y="5386545"/>
                <a:ext cx="212217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79" name="Freeform 129"/>
              <p:cNvSpPr>
                <a:spLocks/>
              </p:cNvSpPr>
              <p:nvPr/>
            </p:nvSpPr>
            <p:spPr bwMode="auto">
              <a:xfrm>
                <a:off x="4569533" y="5381390"/>
                <a:ext cx="211364" cy="403847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80" name="Freeform 130"/>
              <p:cNvSpPr>
                <a:spLocks/>
              </p:cNvSpPr>
              <p:nvPr/>
            </p:nvSpPr>
            <p:spPr bwMode="auto">
              <a:xfrm>
                <a:off x="4547374" y="5376807"/>
                <a:ext cx="212217" cy="403847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81" name="Freeform 131"/>
              <p:cNvSpPr>
                <a:spLocks/>
              </p:cNvSpPr>
              <p:nvPr/>
            </p:nvSpPr>
            <p:spPr bwMode="auto">
              <a:xfrm>
                <a:off x="4525215" y="5371652"/>
                <a:ext cx="212217" cy="403847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82" name="Freeform 132"/>
              <p:cNvSpPr>
                <a:spLocks/>
              </p:cNvSpPr>
              <p:nvPr/>
            </p:nvSpPr>
            <p:spPr bwMode="auto">
              <a:xfrm>
                <a:off x="4503908" y="5367069"/>
                <a:ext cx="211364" cy="403847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84383" name="Group 133"/>
              <p:cNvGrpSpPr>
                <a:grpSpLocks/>
              </p:cNvGrpSpPr>
              <p:nvPr/>
            </p:nvGrpSpPr>
            <p:grpSpPr bwMode="auto">
              <a:xfrm>
                <a:off x="5043398" y="5509131"/>
                <a:ext cx="2924157" cy="368331"/>
                <a:chOff x="1200" y="2811"/>
                <a:chExt cx="4106" cy="468"/>
              </a:xfrm>
            </p:grpSpPr>
            <p:sp>
              <p:nvSpPr>
                <p:cNvPr id="184439" name="Freeform 134"/>
                <p:cNvSpPr>
                  <a:spLocks/>
                </p:cNvSpPr>
                <p:nvPr/>
              </p:nvSpPr>
              <p:spPr bwMode="auto">
                <a:xfrm>
                  <a:off x="1200" y="2811"/>
                  <a:ext cx="638" cy="468"/>
                </a:xfrm>
                <a:custGeom>
                  <a:avLst/>
                  <a:gdLst>
                    <a:gd name="T0" fmla="*/ 0 w 634"/>
                    <a:gd name="T1" fmla="*/ 270037514 h 327"/>
                    <a:gd name="T2" fmla="*/ 68 w 634"/>
                    <a:gd name="T3" fmla="*/ 101726434 h 327"/>
                    <a:gd name="T4" fmla="*/ 348 w 634"/>
                    <a:gd name="T5" fmla="*/ 8270816 h 327"/>
                    <a:gd name="T6" fmla="*/ 637 w 634"/>
                    <a:gd name="T7" fmla="*/ 51059142 h 327"/>
                    <a:gd name="T8" fmla="*/ 776 w 634"/>
                    <a:gd name="T9" fmla="*/ 168314285 h 327"/>
                    <a:gd name="T10" fmla="*/ 804 w 634"/>
                    <a:gd name="T11" fmla="*/ 262293963 h 3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634"/>
                    <a:gd name="T19" fmla="*/ 0 h 327"/>
                    <a:gd name="T20" fmla="*/ 634 w 634"/>
                    <a:gd name="T21" fmla="*/ 327 h 32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634" h="327">
                      <a:moveTo>
                        <a:pt x="0" y="327"/>
                      </a:moveTo>
                      <a:cubicBezTo>
                        <a:pt x="11" y="251"/>
                        <a:pt x="23" y="176"/>
                        <a:pt x="68" y="123"/>
                      </a:cubicBezTo>
                      <a:cubicBezTo>
                        <a:pt x="113" y="70"/>
                        <a:pt x="200" y="20"/>
                        <a:pt x="272" y="10"/>
                      </a:cubicBezTo>
                      <a:cubicBezTo>
                        <a:pt x="344" y="0"/>
                        <a:pt x="446" y="30"/>
                        <a:pt x="503" y="62"/>
                      </a:cubicBezTo>
                      <a:cubicBezTo>
                        <a:pt x="560" y="94"/>
                        <a:pt x="590" y="161"/>
                        <a:pt x="612" y="204"/>
                      </a:cubicBezTo>
                      <a:cubicBezTo>
                        <a:pt x="634" y="247"/>
                        <a:pt x="629" y="294"/>
                        <a:pt x="634" y="318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440" name="Freeform 135"/>
                <p:cNvSpPr>
                  <a:spLocks/>
                </p:cNvSpPr>
                <p:nvPr/>
              </p:nvSpPr>
              <p:spPr bwMode="auto">
                <a:xfrm>
                  <a:off x="1894" y="2811"/>
                  <a:ext cx="638" cy="468"/>
                </a:xfrm>
                <a:custGeom>
                  <a:avLst/>
                  <a:gdLst>
                    <a:gd name="T0" fmla="*/ 0 w 634"/>
                    <a:gd name="T1" fmla="*/ 270037514 h 327"/>
                    <a:gd name="T2" fmla="*/ 68 w 634"/>
                    <a:gd name="T3" fmla="*/ 101726434 h 327"/>
                    <a:gd name="T4" fmla="*/ 348 w 634"/>
                    <a:gd name="T5" fmla="*/ 8270816 h 327"/>
                    <a:gd name="T6" fmla="*/ 637 w 634"/>
                    <a:gd name="T7" fmla="*/ 51059142 h 327"/>
                    <a:gd name="T8" fmla="*/ 776 w 634"/>
                    <a:gd name="T9" fmla="*/ 168314285 h 327"/>
                    <a:gd name="T10" fmla="*/ 804 w 634"/>
                    <a:gd name="T11" fmla="*/ 262293963 h 3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634"/>
                    <a:gd name="T19" fmla="*/ 0 h 327"/>
                    <a:gd name="T20" fmla="*/ 634 w 634"/>
                    <a:gd name="T21" fmla="*/ 327 h 32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634" h="327">
                      <a:moveTo>
                        <a:pt x="0" y="327"/>
                      </a:moveTo>
                      <a:cubicBezTo>
                        <a:pt x="11" y="251"/>
                        <a:pt x="23" y="176"/>
                        <a:pt x="68" y="123"/>
                      </a:cubicBezTo>
                      <a:cubicBezTo>
                        <a:pt x="113" y="70"/>
                        <a:pt x="200" y="20"/>
                        <a:pt x="272" y="10"/>
                      </a:cubicBezTo>
                      <a:cubicBezTo>
                        <a:pt x="344" y="0"/>
                        <a:pt x="446" y="30"/>
                        <a:pt x="503" y="62"/>
                      </a:cubicBezTo>
                      <a:cubicBezTo>
                        <a:pt x="560" y="94"/>
                        <a:pt x="590" y="161"/>
                        <a:pt x="612" y="204"/>
                      </a:cubicBezTo>
                      <a:cubicBezTo>
                        <a:pt x="634" y="247"/>
                        <a:pt x="629" y="294"/>
                        <a:pt x="634" y="318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441" name="Freeform 136"/>
                <p:cNvSpPr>
                  <a:spLocks/>
                </p:cNvSpPr>
                <p:nvPr/>
              </p:nvSpPr>
              <p:spPr bwMode="auto">
                <a:xfrm>
                  <a:off x="2587" y="2811"/>
                  <a:ext cx="638" cy="468"/>
                </a:xfrm>
                <a:custGeom>
                  <a:avLst/>
                  <a:gdLst>
                    <a:gd name="T0" fmla="*/ 0 w 634"/>
                    <a:gd name="T1" fmla="*/ 270037514 h 327"/>
                    <a:gd name="T2" fmla="*/ 68 w 634"/>
                    <a:gd name="T3" fmla="*/ 101726434 h 327"/>
                    <a:gd name="T4" fmla="*/ 348 w 634"/>
                    <a:gd name="T5" fmla="*/ 8270816 h 327"/>
                    <a:gd name="T6" fmla="*/ 637 w 634"/>
                    <a:gd name="T7" fmla="*/ 51059142 h 327"/>
                    <a:gd name="T8" fmla="*/ 776 w 634"/>
                    <a:gd name="T9" fmla="*/ 168314285 h 327"/>
                    <a:gd name="T10" fmla="*/ 804 w 634"/>
                    <a:gd name="T11" fmla="*/ 262293963 h 3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634"/>
                    <a:gd name="T19" fmla="*/ 0 h 327"/>
                    <a:gd name="T20" fmla="*/ 634 w 634"/>
                    <a:gd name="T21" fmla="*/ 327 h 32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634" h="327">
                      <a:moveTo>
                        <a:pt x="0" y="327"/>
                      </a:moveTo>
                      <a:cubicBezTo>
                        <a:pt x="11" y="251"/>
                        <a:pt x="23" y="176"/>
                        <a:pt x="68" y="123"/>
                      </a:cubicBezTo>
                      <a:cubicBezTo>
                        <a:pt x="113" y="70"/>
                        <a:pt x="200" y="20"/>
                        <a:pt x="272" y="10"/>
                      </a:cubicBezTo>
                      <a:cubicBezTo>
                        <a:pt x="344" y="0"/>
                        <a:pt x="446" y="30"/>
                        <a:pt x="503" y="62"/>
                      </a:cubicBezTo>
                      <a:cubicBezTo>
                        <a:pt x="560" y="94"/>
                        <a:pt x="590" y="161"/>
                        <a:pt x="612" y="204"/>
                      </a:cubicBezTo>
                      <a:cubicBezTo>
                        <a:pt x="634" y="247"/>
                        <a:pt x="629" y="294"/>
                        <a:pt x="634" y="318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442" name="Freeform 137"/>
                <p:cNvSpPr>
                  <a:spLocks/>
                </p:cNvSpPr>
                <p:nvPr/>
              </p:nvSpPr>
              <p:spPr bwMode="auto">
                <a:xfrm>
                  <a:off x="3281" y="2811"/>
                  <a:ext cx="638" cy="468"/>
                </a:xfrm>
                <a:custGeom>
                  <a:avLst/>
                  <a:gdLst>
                    <a:gd name="T0" fmla="*/ 0 w 634"/>
                    <a:gd name="T1" fmla="*/ 270037514 h 327"/>
                    <a:gd name="T2" fmla="*/ 68 w 634"/>
                    <a:gd name="T3" fmla="*/ 101726434 h 327"/>
                    <a:gd name="T4" fmla="*/ 348 w 634"/>
                    <a:gd name="T5" fmla="*/ 8270816 h 327"/>
                    <a:gd name="T6" fmla="*/ 637 w 634"/>
                    <a:gd name="T7" fmla="*/ 51059142 h 327"/>
                    <a:gd name="T8" fmla="*/ 776 w 634"/>
                    <a:gd name="T9" fmla="*/ 168314285 h 327"/>
                    <a:gd name="T10" fmla="*/ 804 w 634"/>
                    <a:gd name="T11" fmla="*/ 262293963 h 3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634"/>
                    <a:gd name="T19" fmla="*/ 0 h 327"/>
                    <a:gd name="T20" fmla="*/ 634 w 634"/>
                    <a:gd name="T21" fmla="*/ 327 h 32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634" h="327">
                      <a:moveTo>
                        <a:pt x="0" y="327"/>
                      </a:moveTo>
                      <a:cubicBezTo>
                        <a:pt x="11" y="251"/>
                        <a:pt x="23" y="176"/>
                        <a:pt x="68" y="123"/>
                      </a:cubicBezTo>
                      <a:cubicBezTo>
                        <a:pt x="113" y="70"/>
                        <a:pt x="200" y="20"/>
                        <a:pt x="272" y="10"/>
                      </a:cubicBezTo>
                      <a:cubicBezTo>
                        <a:pt x="344" y="0"/>
                        <a:pt x="446" y="30"/>
                        <a:pt x="503" y="62"/>
                      </a:cubicBezTo>
                      <a:cubicBezTo>
                        <a:pt x="560" y="94"/>
                        <a:pt x="590" y="161"/>
                        <a:pt x="612" y="204"/>
                      </a:cubicBezTo>
                      <a:cubicBezTo>
                        <a:pt x="634" y="247"/>
                        <a:pt x="629" y="294"/>
                        <a:pt x="634" y="318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443" name="Freeform 138"/>
                <p:cNvSpPr>
                  <a:spLocks/>
                </p:cNvSpPr>
                <p:nvPr/>
              </p:nvSpPr>
              <p:spPr bwMode="auto">
                <a:xfrm>
                  <a:off x="3974" y="2811"/>
                  <a:ext cx="638" cy="468"/>
                </a:xfrm>
                <a:custGeom>
                  <a:avLst/>
                  <a:gdLst>
                    <a:gd name="T0" fmla="*/ 0 w 634"/>
                    <a:gd name="T1" fmla="*/ 270037514 h 327"/>
                    <a:gd name="T2" fmla="*/ 68 w 634"/>
                    <a:gd name="T3" fmla="*/ 101726434 h 327"/>
                    <a:gd name="T4" fmla="*/ 348 w 634"/>
                    <a:gd name="T5" fmla="*/ 8270816 h 327"/>
                    <a:gd name="T6" fmla="*/ 637 w 634"/>
                    <a:gd name="T7" fmla="*/ 51059142 h 327"/>
                    <a:gd name="T8" fmla="*/ 776 w 634"/>
                    <a:gd name="T9" fmla="*/ 168314285 h 327"/>
                    <a:gd name="T10" fmla="*/ 804 w 634"/>
                    <a:gd name="T11" fmla="*/ 262293963 h 3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634"/>
                    <a:gd name="T19" fmla="*/ 0 h 327"/>
                    <a:gd name="T20" fmla="*/ 634 w 634"/>
                    <a:gd name="T21" fmla="*/ 327 h 32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634" h="327">
                      <a:moveTo>
                        <a:pt x="0" y="327"/>
                      </a:moveTo>
                      <a:cubicBezTo>
                        <a:pt x="11" y="251"/>
                        <a:pt x="23" y="176"/>
                        <a:pt x="68" y="123"/>
                      </a:cubicBezTo>
                      <a:cubicBezTo>
                        <a:pt x="113" y="70"/>
                        <a:pt x="200" y="20"/>
                        <a:pt x="272" y="10"/>
                      </a:cubicBezTo>
                      <a:cubicBezTo>
                        <a:pt x="344" y="0"/>
                        <a:pt x="446" y="30"/>
                        <a:pt x="503" y="62"/>
                      </a:cubicBezTo>
                      <a:cubicBezTo>
                        <a:pt x="560" y="94"/>
                        <a:pt x="590" y="161"/>
                        <a:pt x="612" y="204"/>
                      </a:cubicBezTo>
                      <a:cubicBezTo>
                        <a:pt x="634" y="247"/>
                        <a:pt x="629" y="294"/>
                        <a:pt x="634" y="318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444" name="Freeform 139"/>
                <p:cNvSpPr>
                  <a:spLocks/>
                </p:cNvSpPr>
                <p:nvPr/>
              </p:nvSpPr>
              <p:spPr bwMode="auto">
                <a:xfrm>
                  <a:off x="4668" y="2811"/>
                  <a:ext cx="638" cy="468"/>
                </a:xfrm>
                <a:custGeom>
                  <a:avLst/>
                  <a:gdLst>
                    <a:gd name="T0" fmla="*/ 0 w 634"/>
                    <a:gd name="T1" fmla="*/ 270037514 h 327"/>
                    <a:gd name="T2" fmla="*/ 68 w 634"/>
                    <a:gd name="T3" fmla="*/ 101726434 h 327"/>
                    <a:gd name="T4" fmla="*/ 348 w 634"/>
                    <a:gd name="T5" fmla="*/ 8270816 h 327"/>
                    <a:gd name="T6" fmla="*/ 637 w 634"/>
                    <a:gd name="T7" fmla="*/ 51059142 h 327"/>
                    <a:gd name="T8" fmla="*/ 776 w 634"/>
                    <a:gd name="T9" fmla="*/ 168314285 h 327"/>
                    <a:gd name="T10" fmla="*/ 804 w 634"/>
                    <a:gd name="T11" fmla="*/ 262293963 h 3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634"/>
                    <a:gd name="T19" fmla="*/ 0 h 327"/>
                    <a:gd name="T20" fmla="*/ 634 w 634"/>
                    <a:gd name="T21" fmla="*/ 327 h 32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634" h="327">
                      <a:moveTo>
                        <a:pt x="0" y="327"/>
                      </a:moveTo>
                      <a:cubicBezTo>
                        <a:pt x="11" y="251"/>
                        <a:pt x="23" y="176"/>
                        <a:pt x="68" y="123"/>
                      </a:cubicBezTo>
                      <a:cubicBezTo>
                        <a:pt x="113" y="70"/>
                        <a:pt x="200" y="20"/>
                        <a:pt x="272" y="10"/>
                      </a:cubicBezTo>
                      <a:cubicBezTo>
                        <a:pt x="344" y="0"/>
                        <a:pt x="446" y="30"/>
                        <a:pt x="503" y="62"/>
                      </a:cubicBezTo>
                      <a:cubicBezTo>
                        <a:pt x="560" y="94"/>
                        <a:pt x="590" y="161"/>
                        <a:pt x="612" y="204"/>
                      </a:cubicBezTo>
                      <a:cubicBezTo>
                        <a:pt x="634" y="247"/>
                        <a:pt x="629" y="294"/>
                        <a:pt x="634" y="318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84384" name="Freeform 147"/>
              <p:cNvSpPr>
                <a:spLocks/>
              </p:cNvSpPr>
              <p:nvPr/>
            </p:nvSpPr>
            <p:spPr bwMode="auto">
              <a:xfrm>
                <a:off x="8147385" y="5891783"/>
                <a:ext cx="50284" cy="42390"/>
              </a:xfrm>
              <a:custGeom>
                <a:avLst/>
                <a:gdLst>
                  <a:gd name="T0" fmla="*/ 0 w 360"/>
                  <a:gd name="T1" fmla="*/ 0 h 227"/>
                  <a:gd name="T2" fmla="*/ 0 w 360"/>
                  <a:gd name="T3" fmla="*/ 0 h 227"/>
                  <a:gd name="T4" fmla="*/ 0 w 360"/>
                  <a:gd name="T5" fmla="*/ 0 h 227"/>
                  <a:gd name="T6" fmla="*/ 0 w 360"/>
                  <a:gd name="T7" fmla="*/ 0 h 227"/>
                  <a:gd name="T8" fmla="*/ 0 w 360"/>
                  <a:gd name="T9" fmla="*/ 0 h 227"/>
                  <a:gd name="T10" fmla="*/ 0 w 360"/>
                  <a:gd name="T11" fmla="*/ 0 h 227"/>
                  <a:gd name="T12" fmla="*/ 0 w 360"/>
                  <a:gd name="T13" fmla="*/ 0 h 227"/>
                  <a:gd name="T14" fmla="*/ 0 w 360"/>
                  <a:gd name="T15" fmla="*/ 0 h 227"/>
                  <a:gd name="T16" fmla="*/ 0 w 360"/>
                  <a:gd name="T17" fmla="*/ 0 h 227"/>
                  <a:gd name="T18" fmla="*/ 0 w 360"/>
                  <a:gd name="T19" fmla="*/ 0 h 227"/>
                  <a:gd name="T20" fmla="*/ 0 w 360"/>
                  <a:gd name="T21" fmla="*/ 0 h 227"/>
                  <a:gd name="T22" fmla="*/ 0 w 360"/>
                  <a:gd name="T23" fmla="*/ 0 h 227"/>
                  <a:gd name="T24" fmla="*/ 0 w 360"/>
                  <a:gd name="T25" fmla="*/ 0 h 227"/>
                  <a:gd name="T26" fmla="*/ 0 w 360"/>
                  <a:gd name="T27" fmla="*/ 0 h 227"/>
                  <a:gd name="T28" fmla="*/ 0 w 360"/>
                  <a:gd name="T29" fmla="*/ 0 h 227"/>
                  <a:gd name="T30" fmla="*/ 0 w 360"/>
                  <a:gd name="T31" fmla="*/ 0 h 227"/>
                  <a:gd name="T32" fmla="*/ 0 w 360"/>
                  <a:gd name="T33" fmla="*/ 0 h 227"/>
                  <a:gd name="T34" fmla="*/ 0 w 360"/>
                  <a:gd name="T35" fmla="*/ 0 h 227"/>
                  <a:gd name="T36" fmla="*/ 0 w 360"/>
                  <a:gd name="T37" fmla="*/ 0 h 227"/>
                  <a:gd name="T38" fmla="*/ 0 w 360"/>
                  <a:gd name="T39" fmla="*/ 0 h 227"/>
                  <a:gd name="T40" fmla="*/ 0 w 360"/>
                  <a:gd name="T41" fmla="*/ 0 h 227"/>
                  <a:gd name="T42" fmla="*/ 0 w 360"/>
                  <a:gd name="T43" fmla="*/ 0 h 227"/>
                  <a:gd name="T44" fmla="*/ 0 w 360"/>
                  <a:gd name="T45" fmla="*/ 0 h 227"/>
                  <a:gd name="T46" fmla="*/ 0 w 360"/>
                  <a:gd name="T47" fmla="*/ 0 h 227"/>
                  <a:gd name="T48" fmla="*/ 0 w 360"/>
                  <a:gd name="T49" fmla="*/ 0 h 227"/>
                  <a:gd name="T50" fmla="*/ 0 w 360"/>
                  <a:gd name="T51" fmla="*/ 0 h 227"/>
                  <a:gd name="T52" fmla="*/ 0 w 360"/>
                  <a:gd name="T53" fmla="*/ 0 h 227"/>
                  <a:gd name="T54" fmla="*/ 0 w 360"/>
                  <a:gd name="T55" fmla="*/ 0 h 227"/>
                  <a:gd name="T56" fmla="*/ 0 w 360"/>
                  <a:gd name="T57" fmla="*/ 0 h 227"/>
                  <a:gd name="T58" fmla="*/ 0 w 360"/>
                  <a:gd name="T59" fmla="*/ 0 h 227"/>
                  <a:gd name="T60" fmla="*/ 0 w 360"/>
                  <a:gd name="T61" fmla="*/ 0 h 227"/>
                  <a:gd name="T62" fmla="*/ 0 w 360"/>
                  <a:gd name="T63" fmla="*/ 0 h 227"/>
                  <a:gd name="T64" fmla="*/ 0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66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85" name="Freeform 148"/>
              <p:cNvSpPr>
                <a:spLocks/>
              </p:cNvSpPr>
              <p:nvPr/>
            </p:nvSpPr>
            <p:spPr bwMode="auto">
              <a:xfrm>
                <a:off x="8077498" y="5974844"/>
                <a:ext cx="50284" cy="42390"/>
              </a:xfrm>
              <a:custGeom>
                <a:avLst/>
                <a:gdLst>
                  <a:gd name="T0" fmla="*/ 0 w 360"/>
                  <a:gd name="T1" fmla="*/ 0 h 227"/>
                  <a:gd name="T2" fmla="*/ 0 w 360"/>
                  <a:gd name="T3" fmla="*/ 0 h 227"/>
                  <a:gd name="T4" fmla="*/ 0 w 360"/>
                  <a:gd name="T5" fmla="*/ 0 h 227"/>
                  <a:gd name="T6" fmla="*/ 0 w 360"/>
                  <a:gd name="T7" fmla="*/ 0 h 227"/>
                  <a:gd name="T8" fmla="*/ 0 w 360"/>
                  <a:gd name="T9" fmla="*/ 0 h 227"/>
                  <a:gd name="T10" fmla="*/ 0 w 360"/>
                  <a:gd name="T11" fmla="*/ 0 h 227"/>
                  <a:gd name="T12" fmla="*/ 0 w 360"/>
                  <a:gd name="T13" fmla="*/ 0 h 227"/>
                  <a:gd name="T14" fmla="*/ 0 w 360"/>
                  <a:gd name="T15" fmla="*/ 0 h 227"/>
                  <a:gd name="T16" fmla="*/ 0 w 360"/>
                  <a:gd name="T17" fmla="*/ 0 h 227"/>
                  <a:gd name="T18" fmla="*/ 0 w 360"/>
                  <a:gd name="T19" fmla="*/ 0 h 227"/>
                  <a:gd name="T20" fmla="*/ 0 w 360"/>
                  <a:gd name="T21" fmla="*/ 0 h 227"/>
                  <a:gd name="T22" fmla="*/ 0 w 360"/>
                  <a:gd name="T23" fmla="*/ 0 h 227"/>
                  <a:gd name="T24" fmla="*/ 0 w 360"/>
                  <a:gd name="T25" fmla="*/ 0 h 227"/>
                  <a:gd name="T26" fmla="*/ 0 w 360"/>
                  <a:gd name="T27" fmla="*/ 0 h 227"/>
                  <a:gd name="T28" fmla="*/ 0 w 360"/>
                  <a:gd name="T29" fmla="*/ 0 h 227"/>
                  <a:gd name="T30" fmla="*/ 0 w 360"/>
                  <a:gd name="T31" fmla="*/ 0 h 227"/>
                  <a:gd name="T32" fmla="*/ 0 w 360"/>
                  <a:gd name="T33" fmla="*/ 0 h 227"/>
                  <a:gd name="T34" fmla="*/ 0 w 360"/>
                  <a:gd name="T35" fmla="*/ 0 h 227"/>
                  <a:gd name="T36" fmla="*/ 0 w 360"/>
                  <a:gd name="T37" fmla="*/ 0 h 227"/>
                  <a:gd name="T38" fmla="*/ 0 w 360"/>
                  <a:gd name="T39" fmla="*/ 0 h 227"/>
                  <a:gd name="T40" fmla="*/ 0 w 360"/>
                  <a:gd name="T41" fmla="*/ 0 h 227"/>
                  <a:gd name="T42" fmla="*/ 0 w 360"/>
                  <a:gd name="T43" fmla="*/ 0 h 227"/>
                  <a:gd name="T44" fmla="*/ 0 w 360"/>
                  <a:gd name="T45" fmla="*/ 0 h 227"/>
                  <a:gd name="T46" fmla="*/ 0 w 360"/>
                  <a:gd name="T47" fmla="*/ 0 h 227"/>
                  <a:gd name="T48" fmla="*/ 0 w 360"/>
                  <a:gd name="T49" fmla="*/ 0 h 227"/>
                  <a:gd name="T50" fmla="*/ 0 w 360"/>
                  <a:gd name="T51" fmla="*/ 0 h 227"/>
                  <a:gd name="T52" fmla="*/ 0 w 360"/>
                  <a:gd name="T53" fmla="*/ 0 h 227"/>
                  <a:gd name="T54" fmla="*/ 0 w 360"/>
                  <a:gd name="T55" fmla="*/ 0 h 227"/>
                  <a:gd name="T56" fmla="*/ 0 w 360"/>
                  <a:gd name="T57" fmla="*/ 0 h 227"/>
                  <a:gd name="T58" fmla="*/ 0 w 360"/>
                  <a:gd name="T59" fmla="*/ 0 h 227"/>
                  <a:gd name="T60" fmla="*/ 0 w 360"/>
                  <a:gd name="T61" fmla="*/ 0 h 227"/>
                  <a:gd name="T62" fmla="*/ 0 w 360"/>
                  <a:gd name="T63" fmla="*/ 0 h 227"/>
                  <a:gd name="T64" fmla="*/ 0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66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86" name="Freeform 149"/>
              <p:cNvSpPr>
                <a:spLocks/>
              </p:cNvSpPr>
              <p:nvPr/>
            </p:nvSpPr>
            <p:spPr bwMode="auto">
              <a:xfrm>
                <a:off x="8145680" y="6005777"/>
                <a:ext cx="50284" cy="42390"/>
              </a:xfrm>
              <a:custGeom>
                <a:avLst/>
                <a:gdLst>
                  <a:gd name="T0" fmla="*/ 0 w 360"/>
                  <a:gd name="T1" fmla="*/ 0 h 227"/>
                  <a:gd name="T2" fmla="*/ 0 w 360"/>
                  <a:gd name="T3" fmla="*/ 0 h 227"/>
                  <a:gd name="T4" fmla="*/ 0 w 360"/>
                  <a:gd name="T5" fmla="*/ 0 h 227"/>
                  <a:gd name="T6" fmla="*/ 0 w 360"/>
                  <a:gd name="T7" fmla="*/ 0 h 227"/>
                  <a:gd name="T8" fmla="*/ 0 w 360"/>
                  <a:gd name="T9" fmla="*/ 0 h 227"/>
                  <a:gd name="T10" fmla="*/ 0 w 360"/>
                  <a:gd name="T11" fmla="*/ 0 h 227"/>
                  <a:gd name="T12" fmla="*/ 0 w 360"/>
                  <a:gd name="T13" fmla="*/ 0 h 227"/>
                  <a:gd name="T14" fmla="*/ 0 w 360"/>
                  <a:gd name="T15" fmla="*/ 0 h 227"/>
                  <a:gd name="T16" fmla="*/ 0 w 360"/>
                  <a:gd name="T17" fmla="*/ 0 h 227"/>
                  <a:gd name="T18" fmla="*/ 0 w 360"/>
                  <a:gd name="T19" fmla="*/ 0 h 227"/>
                  <a:gd name="T20" fmla="*/ 0 w 360"/>
                  <a:gd name="T21" fmla="*/ 0 h 227"/>
                  <a:gd name="T22" fmla="*/ 0 w 360"/>
                  <a:gd name="T23" fmla="*/ 0 h 227"/>
                  <a:gd name="T24" fmla="*/ 0 w 360"/>
                  <a:gd name="T25" fmla="*/ 0 h 227"/>
                  <a:gd name="T26" fmla="*/ 0 w 360"/>
                  <a:gd name="T27" fmla="*/ 0 h 227"/>
                  <a:gd name="T28" fmla="*/ 0 w 360"/>
                  <a:gd name="T29" fmla="*/ 0 h 227"/>
                  <a:gd name="T30" fmla="*/ 0 w 360"/>
                  <a:gd name="T31" fmla="*/ 0 h 227"/>
                  <a:gd name="T32" fmla="*/ 0 w 360"/>
                  <a:gd name="T33" fmla="*/ 0 h 227"/>
                  <a:gd name="T34" fmla="*/ 0 w 360"/>
                  <a:gd name="T35" fmla="*/ 0 h 227"/>
                  <a:gd name="T36" fmla="*/ 0 w 360"/>
                  <a:gd name="T37" fmla="*/ 0 h 227"/>
                  <a:gd name="T38" fmla="*/ 0 w 360"/>
                  <a:gd name="T39" fmla="*/ 0 h 227"/>
                  <a:gd name="T40" fmla="*/ 0 w 360"/>
                  <a:gd name="T41" fmla="*/ 0 h 227"/>
                  <a:gd name="T42" fmla="*/ 0 w 360"/>
                  <a:gd name="T43" fmla="*/ 0 h 227"/>
                  <a:gd name="T44" fmla="*/ 0 w 360"/>
                  <a:gd name="T45" fmla="*/ 0 h 227"/>
                  <a:gd name="T46" fmla="*/ 0 w 360"/>
                  <a:gd name="T47" fmla="*/ 0 h 227"/>
                  <a:gd name="T48" fmla="*/ 0 w 360"/>
                  <a:gd name="T49" fmla="*/ 0 h 227"/>
                  <a:gd name="T50" fmla="*/ 0 w 360"/>
                  <a:gd name="T51" fmla="*/ 0 h 227"/>
                  <a:gd name="T52" fmla="*/ 0 w 360"/>
                  <a:gd name="T53" fmla="*/ 0 h 227"/>
                  <a:gd name="T54" fmla="*/ 0 w 360"/>
                  <a:gd name="T55" fmla="*/ 0 h 227"/>
                  <a:gd name="T56" fmla="*/ 0 w 360"/>
                  <a:gd name="T57" fmla="*/ 0 h 227"/>
                  <a:gd name="T58" fmla="*/ 0 w 360"/>
                  <a:gd name="T59" fmla="*/ 0 h 227"/>
                  <a:gd name="T60" fmla="*/ 0 w 360"/>
                  <a:gd name="T61" fmla="*/ 0 h 227"/>
                  <a:gd name="T62" fmla="*/ 0 w 360"/>
                  <a:gd name="T63" fmla="*/ 0 h 227"/>
                  <a:gd name="T64" fmla="*/ 0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</a:path>
                </a:pathLst>
              </a:custGeom>
              <a:solidFill>
                <a:srgbClr val="000000"/>
              </a:solidFill>
              <a:ln w="28575">
                <a:solidFill>
                  <a:srgbClr val="66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87" name="Freeform 150"/>
              <p:cNvSpPr>
                <a:spLocks/>
              </p:cNvSpPr>
              <p:nvPr/>
            </p:nvSpPr>
            <p:spPr bwMode="auto">
              <a:xfrm>
                <a:off x="8154203" y="5746857"/>
                <a:ext cx="50284" cy="42390"/>
              </a:xfrm>
              <a:custGeom>
                <a:avLst/>
                <a:gdLst>
                  <a:gd name="T0" fmla="*/ 0 w 360"/>
                  <a:gd name="T1" fmla="*/ 0 h 227"/>
                  <a:gd name="T2" fmla="*/ 0 w 360"/>
                  <a:gd name="T3" fmla="*/ 0 h 227"/>
                  <a:gd name="T4" fmla="*/ 0 w 360"/>
                  <a:gd name="T5" fmla="*/ 0 h 227"/>
                  <a:gd name="T6" fmla="*/ 0 w 360"/>
                  <a:gd name="T7" fmla="*/ 0 h 227"/>
                  <a:gd name="T8" fmla="*/ 0 w 360"/>
                  <a:gd name="T9" fmla="*/ 0 h 227"/>
                  <a:gd name="T10" fmla="*/ 0 w 360"/>
                  <a:gd name="T11" fmla="*/ 0 h 227"/>
                  <a:gd name="T12" fmla="*/ 0 w 360"/>
                  <a:gd name="T13" fmla="*/ 0 h 227"/>
                  <a:gd name="T14" fmla="*/ 0 w 360"/>
                  <a:gd name="T15" fmla="*/ 0 h 227"/>
                  <a:gd name="T16" fmla="*/ 0 w 360"/>
                  <a:gd name="T17" fmla="*/ 0 h 227"/>
                  <a:gd name="T18" fmla="*/ 0 w 360"/>
                  <a:gd name="T19" fmla="*/ 0 h 227"/>
                  <a:gd name="T20" fmla="*/ 0 w 360"/>
                  <a:gd name="T21" fmla="*/ 0 h 227"/>
                  <a:gd name="T22" fmla="*/ 0 w 360"/>
                  <a:gd name="T23" fmla="*/ 0 h 227"/>
                  <a:gd name="T24" fmla="*/ 0 w 360"/>
                  <a:gd name="T25" fmla="*/ 0 h 227"/>
                  <a:gd name="T26" fmla="*/ 0 w 360"/>
                  <a:gd name="T27" fmla="*/ 0 h 227"/>
                  <a:gd name="T28" fmla="*/ 0 w 360"/>
                  <a:gd name="T29" fmla="*/ 0 h 227"/>
                  <a:gd name="T30" fmla="*/ 0 w 360"/>
                  <a:gd name="T31" fmla="*/ 0 h 227"/>
                  <a:gd name="T32" fmla="*/ 0 w 360"/>
                  <a:gd name="T33" fmla="*/ 0 h 227"/>
                  <a:gd name="T34" fmla="*/ 0 w 360"/>
                  <a:gd name="T35" fmla="*/ 0 h 227"/>
                  <a:gd name="T36" fmla="*/ 0 w 360"/>
                  <a:gd name="T37" fmla="*/ 0 h 227"/>
                  <a:gd name="T38" fmla="*/ 0 w 360"/>
                  <a:gd name="T39" fmla="*/ 0 h 227"/>
                  <a:gd name="T40" fmla="*/ 0 w 360"/>
                  <a:gd name="T41" fmla="*/ 0 h 227"/>
                  <a:gd name="T42" fmla="*/ 0 w 360"/>
                  <a:gd name="T43" fmla="*/ 0 h 227"/>
                  <a:gd name="T44" fmla="*/ 0 w 360"/>
                  <a:gd name="T45" fmla="*/ 0 h 227"/>
                  <a:gd name="T46" fmla="*/ 0 w 360"/>
                  <a:gd name="T47" fmla="*/ 0 h 227"/>
                  <a:gd name="T48" fmla="*/ 0 w 360"/>
                  <a:gd name="T49" fmla="*/ 0 h 227"/>
                  <a:gd name="T50" fmla="*/ 0 w 360"/>
                  <a:gd name="T51" fmla="*/ 0 h 227"/>
                  <a:gd name="T52" fmla="*/ 0 w 360"/>
                  <a:gd name="T53" fmla="*/ 0 h 227"/>
                  <a:gd name="T54" fmla="*/ 0 w 360"/>
                  <a:gd name="T55" fmla="*/ 0 h 227"/>
                  <a:gd name="T56" fmla="*/ 0 w 360"/>
                  <a:gd name="T57" fmla="*/ 0 h 227"/>
                  <a:gd name="T58" fmla="*/ 0 w 360"/>
                  <a:gd name="T59" fmla="*/ 0 h 227"/>
                  <a:gd name="T60" fmla="*/ 0 w 360"/>
                  <a:gd name="T61" fmla="*/ 0 h 227"/>
                  <a:gd name="T62" fmla="*/ 0 w 360"/>
                  <a:gd name="T63" fmla="*/ 0 h 227"/>
                  <a:gd name="T64" fmla="*/ 0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66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88" name="Freeform 151"/>
              <p:cNvSpPr>
                <a:spLocks/>
              </p:cNvSpPr>
              <p:nvPr/>
            </p:nvSpPr>
            <p:spPr bwMode="auto">
              <a:xfrm>
                <a:off x="8113294" y="5772061"/>
                <a:ext cx="51137" cy="42390"/>
              </a:xfrm>
              <a:custGeom>
                <a:avLst/>
                <a:gdLst>
                  <a:gd name="T0" fmla="*/ 0 w 360"/>
                  <a:gd name="T1" fmla="*/ 0 h 227"/>
                  <a:gd name="T2" fmla="*/ 0 w 360"/>
                  <a:gd name="T3" fmla="*/ 0 h 227"/>
                  <a:gd name="T4" fmla="*/ 0 w 360"/>
                  <a:gd name="T5" fmla="*/ 0 h 227"/>
                  <a:gd name="T6" fmla="*/ 0 w 360"/>
                  <a:gd name="T7" fmla="*/ 0 h 227"/>
                  <a:gd name="T8" fmla="*/ 0 w 360"/>
                  <a:gd name="T9" fmla="*/ 0 h 227"/>
                  <a:gd name="T10" fmla="*/ 0 w 360"/>
                  <a:gd name="T11" fmla="*/ 0 h 227"/>
                  <a:gd name="T12" fmla="*/ 0 w 360"/>
                  <a:gd name="T13" fmla="*/ 0 h 227"/>
                  <a:gd name="T14" fmla="*/ 0 w 360"/>
                  <a:gd name="T15" fmla="*/ 0 h 227"/>
                  <a:gd name="T16" fmla="*/ 0 w 360"/>
                  <a:gd name="T17" fmla="*/ 0 h 227"/>
                  <a:gd name="T18" fmla="*/ 0 w 360"/>
                  <a:gd name="T19" fmla="*/ 0 h 227"/>
                  <a:gd name="T20" fmla="*/ 0 w 360"/>
                  <a:gd name="T21" fmla="*/ 0 h 227"/>
                  <a:gd name="T22" fmla="*/ 0 w 360"/>
                  <a:gd name="T23" fmla="*/ 0 h 227"/>
                  <a:gd name="T24" fmla="*/ 0 w 360"/>
                  <a:gd name="T25" fmla="*/ 0 h 227"/>
                  <a:gd name="T26" fmla="*/ 0 w 360"/>
                  <a:gd name="T27" fmla="*/ 0 h 227"/>
                  <a:gd name="T28" fmla="*/ 0 w 360"/>
                  <a:gd name="T29" fmla="*/ 0 h 227"/>
                  <a:gd name="T30" fmla="*/ 0 w 360"/>
                  <a:gd name="T31" fmla="*/ 0 h 227"/>
                  <a:gd name="T32" fmla="*/ 0 w 360"/>
                  <a:gd name="T33" fmla="*/ 0 h 227"/>
                  <a:gd name="T34" fmla="*/ 0 w 360"/>
                  <a:gd name="T35" fmla="*/ 0 h 227"/>
                  <a:gd name="T36" fmla="*/ 0 w 360"/>
                  <a:gd name="T37" fmla="*/ 0 h 227"/>
                  <a:gd name="T38" fmla="*/ 0 w 360"/>
                  <a:gd name="T39" fmla="*/ 0 h 227"/>
                  <a:gd name="T40" fmla="*/ 0 w 360"/>
                  <a:gd name="T41" fmla="*/ 0 h 227"/>
                  <a:gd name="T42" fmla="*/ 0 w 360"/>
                  <a:gd name="T43" fmla="*/ 0 h 227"/>
                  <a:gd name="T44" fmla="*/ 0 w 360"/>
                  <a:gd name="T45" fmla="*/ 0 h 227"/>
                  <a:gd name="T46" fmla="*/ 0 w 360"/>
                  <a:gd name="T47" fmla="*/ 0 h 227"/>
                  <a:gd name="T48" fmla="*/ 0 w 360"/>
                  <a:gd name="T49" fmla="*/ 0 h 227"/>
                  <a:gd name="T50" fmla="*/ 0 w 360"/>
                  <a:gd name="T51" fmla="*/ 0 h 227"/>
                  <a:gd name="T52" fmla="*/ 0 w 360"/>
                  <a:gd name="T53" fmla="*/ 0 h 227"/>
                  <a:gd name="T54" fmla="*/ 0 w 360"/>
                  <a:gd name="T55" fmla="*/ 0 h 227"/>
                  <a:gd name="T56" fmla="*/ 0 w 360"/>
                  <a:gd name="T57" fmla="*/ 0 h 227"/>
                  <a:gd name="T58" fmla="*/ 0 w 360"/>
                  <a:gd name="T59" fmla="*/ 0 h 227"/>
                  <a:gd name="T60" fmla="*/ 0 w 360"/>
                  <a:gd name="T61" fmla="*/ 0 h 227"/>
                  <a:gd name="T62" fmla="*/ 0 w 360"/>
                  <a:gd name="T63" fmla="*/ 0 h 227"/>
                  <a:gd name="T64" fmla="*/ 0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66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89" name="Freeform 152"/>
              <p:cNvSpPr>
                <a:spLocks/>
              </p:cNvSpPr>
              <p:nvPr/>
            </p:nvSpPr>
            <p:spPr bwMode="auto">
              <a:xfrm>
                <a:off x="8067271" y="5808723"/>
                <a:ext cx="51137" cy="42390"/>
              </a:xfrm>
              <a:custGeom>
                <a:avLst/>
                <a:gdLst>
                  <a:gd name="T0" fmla="*/ 0 w 360"/>
                  <a:gd name="T1" fmla="*/ 0 h 227"/>
                  <a:gd name="T2" fmla="*/ 0 w 360"/>
                  <a:gd name="T3" fmla="*/ 0 h 227"/>
                  <a:gd name="T4" fmla="*/ 0 w 360"/>
                  <a:gd name="T5" fmla="*/ 0 h 227"/>
                  <a:gd name="T6" fmla="*/ 0 w 360"/>
                  <a:gd name="T7" fmla="*/ 0 h 227"/>
                  <a:gd name="T8" fmla="*/ 0 w 360"/>
                  <a:gd name="T9" fmla="*/ 0 h 227"/>
                  <a:gd name="T10" fmla="*/ 0 w 360"/>
                  <a:gd name="T11" fmla="*/ 0 h 227"/>
                  <a:gd name="T12" fmla="*/ 0 w 360"/>
                  <a:gd name="T13" fmla="*/ 0 h 227"/>
                  <a:gd name="T14" fmla="*/ 0 w 360"/>
                  <a:gd name="T15" fmla="*/ 0 h 227"/>
                  <a:gd name="T16" fmla="*/ 0 w 360"/>
                  <a:gd name="T17" fmla="*/ 0 h 227"/>
                  <a:gd name="T18" fmla="*/ 0 w 360"/>
                  <a:gd name="T19" fmla="*/ 0 h 227"/>
                  <a:gd name="T20" fmla="*/ 0 w 360"/>
                  <a:gd name="T21" fmla="*/ 0 h 227"/>
                  <a:gd name="T22" fmla="*/ 0 w 360"/>
                  <a:gd name="T23" fmla="*/ 0 h 227"/>
                  <a:gd name="T24" fmla="*/ 0 w 360"/>
                  <a:gd name="T25" fmla="*/ 0 h 227"/>
                  <a:gd name="T26" fmla="*/ 0 w 360"/>
                  <a:gd name="T27" fmla="*/ 0 h 227"/>
                  <a:gd name="T28" fmla="*/ 0 w 360"/>
                  <a:gd name="T29" fmla="*/ 0 h 227"/>
                  <a:gd name="T30" fmla="*/ 0 w 360"/>
                  <a:gd name="T31" fmla="*/ 0 h 227"/>
                  <a:gd name="T32" fmla="*/ 0 w 360"/>
                  <a:gd name="T33" fmla="*/ 0 h 227"/>
                  <a:gd name="T34" fmla="*/ 0 w 360"/>
                  <a:gd name="T35" fmla="*/ 0 h 227"/>
                  <a:gd name="T36" fmla="*/ 0 w 360"/>
                  <a:gd name="T37" fmla="*/ 0 h 227"/>
                  <a:gd name="T38" fmla="*/ 0 w 360"/>
                  <a:gd name="T39" fmla="*/ 0 h 227"/>
                  <a:gd name="T40" fmla="*/ 0 w 360"/>
                  <a:gd name="T41" fmla="*/ 0 h 227"/>
                  <a:gd name="T42" fmla="*/ 0 w 360"/>
                  <a:gd name="T43" fmla="*/ 0 h 227"/>
                  <a:gd name="T44" fmla="*/ 0 w 360"/>
                  <a:gd name="T45" fmla="*/ 0 h 227"/>
                  <a:gd name="T46" fmla="*/ 0 w 360"/>
                  <a:gd name="T47" fmla="*/ 0 h 227"/>
                  <a:gd name="T48" fmla="*/ 0 w 360"/>
                  <a:gd name="T49" fmla="*/ 0 h 227"/>
                  <a:gd name="T50" fmla="*/ 0 w 360"/>
                  <a:gd name="T51" fmla="*/ 0 h 227"/>
                  <a:gd name="T52" fmla="*/ 0 w 360"/>
                  <a:gd name="T53" fmla="*/ 0 h 227"/>
                  <a:gd name="T54" fmla="*/ 0 w 360"/>
                  <a:gd name="T55" fmla="*/ 0 h 227"/>
                  <a:gd name="T56" fmla="*/ 0 w 360"/>
                  <a:gd name="T57" fmla="*/ 0 h 227"/>
                  <a:gd name="T58" fmla="*/ 0 w 360"/>
                  <a:gd name="T59" fmla="*/ 0 h 227"/>
                  <a:gd name="T60" fmla="*/ 0 w 360"/>
                  <a:gd name="T61" fmla="*/ 0 h 227"/>
                  <a:gd name="T62" fmla="*/ 0 w 360"/>
                  <a:gd name="T63" fmla="*/ 0 h 227"/>
                  <a:gd name="T64" fmla="*/ 0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</a:path>
                </a:pathLst>
              </a:custGeom>
              <a:solidFill>
                <a:srgbClr val="000000"/>
              </a:solidFill>
              <a:ln w="28575">
                <a:solidFill>
                  <a:srgbClr val="66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90" name="Freeform 153"/>
              <p:cNvSpPr>
                <a:spLocks/>
              </p:cNvSpPr>
              <p:nvPr/>
            </p:nvSpPr>
            <p:spPr bwMode="auto">
              <a:xfrm>
                <a:off x="8213862" y="6030981"/>
                <a:ext cx="50284" cy="42390"/>
              </a:xfrm>
              <a:custGeom>
                <a:avLst/>
                <a:gdLst>
                  <a:gd name="T0" fmla="*/ 0 w 360"/>
                  <a:gd name="T1" fmla="*/ 0 h 227"/>
                  <a:gd name="T2" fmla="*/ 0 w 360"/>
                  <a:gd name="T3" fmla="*/ 0 h 227"/>
                  <a:gd name="T4" fmla="*/ 0 w 360"/>
                  <a:gd name="T5" fmla="*/ 0 h 227"/>
                  <a:gd name="T6" fmla="*/ 0 w 360"/>
                  <a:gd name="T7" fmla="*/ 0 h 227"/>
                  <a:gd name="T8" fmla="*/ 0 w 360"/>
                  <a:gd name="T9" fmla="*/ 0 h 227"/>
                  <a:gd name="T10" fmla="*/ 0 w 360"/>
                  <a:gd name="T11" fmla="*/ 0 h 227"/>
                  <a:gd name="T12" fmla="*/ 0 w 360"/>
                  <a:gd name="T13" fmla="*/ 0 h 227"/>
                  <a:gd name="T14" fmla="*/ 0 w 360"/>
                  <a:gd name="T15" fmla="*/ 0 h 227"/>
                  <a:gd name="T16" fmla="*/ 0 w 360"/>
                  <a:gd name="T17" fmla="*/ 0 h 227"/>
                  <a:gd name="T18" fmla="*/ 0 w 360"/>
                  <a:gd name="T19" fmla="*/ 0 h 227"/>
                  <a:gd name="T20" fmla="*/ 0 w 360"/>
                  <a:gd name="T21" fmla="*/ 0 h 227"/>
                  <a:gd name="T22" fmla="*/ 0 w 360"/>
                  <a:gd name="T23" fmla="*/ 0 h 227"/>
                  <a:gd name="T24" fmla="*/ 0 w 360"/>
                  <a:gd name="T25" fmla="*/ 0 h 227"/>
                  <a:gd name="T26" fmla="*/ 0 w 360"/>
                  <a:gd name="T27" fmla="*/ 0 h 227"/>
                  <a:gd name="T28" fmla="*/ 0 w 360"/>
                  <a:gd name="T29" fmla="*/ 0 h 227"/>
                  <a:gd name="T30" fmla="*/ 0 w 360"/>
                  <a:gd name="T31" fmla="*/ 0 h 227"/>
                  <a:gd name="T32" fmla="*/ 0 w 360"/>
                  <a:gd name="T33" fmla="*/ 0 h 227"/>
                  <a:gd name="T34" fmla="*/ 0 w 360"/>
                  <a:gd name="T35" fmla="*/ 0 h 227"/>
                  <a:gd name="T36" fmla="*/ 0 w 360"/>
                  <a:gd name="T37" fmla="*/ 0 h 227"/>
                  <a:gd name="T38" fmla="*/ 0 w 360"/>
                  <a:gd name="T39" fmla="*/ 0 h 227"/>
                  <a:gd name="T40" fmla="*/ 0 w 360"/>
                  <a:gd name="T41" fmla="*/ 0 h 227"/>
                  <a:gd name="T42" fmla="*/ 0 w 360"/>
                  <a:gd name="T43" fmla="*/ 0 h 227"/>
                  <a:gd name="T44" fmla="*/ 0 w 360"/>
                  <a:gd name="T45" fmla="*/ 0 h 227"/>
                  <a:gd name="T46" fmla="*/ 0 w 360"/>
                  <a:gd name="T47" fmla="*/ 0 h 227"/>
                  <a:gd name="T48" fmla="*/ 0 w 360"/>
                  <a:gd name="T49" fmla="*/ 0 h 227"/>
                  <a:gd name="T50" fmla="*/ 0 w 360"/>
                  <a:gd name="T51" fmla="*/ 0 h 227"/>
                  <a:gd name="T52" fmla="*/ 0 w 360"/>
                  <a:gd name="T53" fmla="*/ 0 h 227"/>
                  <a:gd name="T54" fmla="*/ 0 w 360"/>
                  <a:gd name="T55" fmla="*/ 0 h 227"/>
                  <a:gd name="T56" fmla="*/ 0 w 360"/>
                  <a:gd name="T57" fmla="*/ 0 h 227"/>
                  <a:gd name="T58" fmla="*/ 0 w 360"/>
                  <a:gd name="T59" fmla="*/ 0 h 227"/>
                  <a:gd name="T60" fmla="*/ 0 w 360"/>
                  <a:gd name="T61" fmla="*/ 0 h 227"/>
                  <a:gd name="T62" fmla="*/ 0 w 360"/>
                  <a:gd name="T63" fmla="*/ 0 h 227"/>
                  <a:gd name="T64" fmla="*/ 0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66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91" name="Freeform 154"/>
              <p:cNvSpPr>
                <a:spLocks/>
              </p:cNvSpPr>
              <p:nvPr/>
            </p:nvSpPr>
            <p:spPr bwMode="auto">
              <a:xfrm>
                <a:off x="8083464" y="5881472"/>
                <a:ext cx="50284" cy="42390"/>
              </a:xfrm>
              <a:custGeom>
                <a:avLst/>
                <a:gdLst>
                  <a:gd name="T0" fmla="*/ 0 w 360"/>
                  <a:gd name="T1" fmla="*/ 0 h 227"/>
                  <a:gd name="T2" fmla="*/ 0 w 360"/>
                  <a:gd name="T3" fmla="*/ 0 h 227"/>
                  <a:gd name="T4" fmla="*/ 0 w 360"/>
                  <a:gd name="T5" fmla="*/ 0 h 227"/>
                  <a:gd name="T6" fmla="*/ 0 w 360"/>
                  <a:gd name="T7" fmla="*/ 0 h 227"/>
                  <a:gd name="T8" fmla="*/ 0 w 360"/>
                  <a:gd name="T9" fmla="*/ 0 h 227"/>
                  <a:gd name="T10" fmla="*/ 0 w 360"/>
                  <a:gd name="T11" fmla="*/ 0 h 227"/>
                  <a:gd name="T12" fmla="*/ 0 w 360"/>
                  <a:gd name="T13" fmla="*/ 0 h 227"/>
                  <a:gd name="T14" fmla="*/ 0 w 360"/>
                  <a:gd name="T15" fmla="*/ 0 h 227"/>
                  <a:gd name="T16" fmla="*/ 0 w 360"/>
                  <a:gd name="T17" fmla="*/ 0 h 227"/>
                  <a:gd name="T18" fmla="*/ 0 w 360"/>
                  <a:gd name="T19" fmla="*/ 0 h 227"/>
                  <a:gd name="T20" fmla="*/ 0 w 360"/>
                  <a:gd name="T21" fmla="*/ 0 h 227"/>
                  <a:gd name="T22" fmla="*/ 0 w 360"/>
                  <a:gd name="T23" fmla="*/ 0 h 227"/>
                  <a:gd name="T24" fmla="*/ 0 w 360"/>
                  <a:gd name="T25" fmla="*/ 0 h 227"/>
                  <a:gd name="T26" fmla="*/ 0 w 360"/>
                  <a:gd name="T27" fmla="*/ 0 h 227"/>
                  <a:gd name="T28" fmla="*/ 0 w 360"/>
                  <a:gd name="T29" fmla="*/ 0 h 227"/>
                  <a:gd name="T30" fmla="*/ 0 w 360"/>
                  <a:gd name="T31" fmla="*/ 0 h 227"/>
                  <a:gd name="T32" fmla="*/ 0 w 360"/>
                  <a:gd name="T33" fmla="*/ 0 h 227"/>
                  <a:gd name="T34" fmla="*/ 0 w 360"/>
                  <a:gd name="T35" fmla="*/ 0 h 227"/>
                  <a:gd name="T36" fmla="*/ 0 w 360"/>
                  <a:gd name="T37" fmla="*/ 0 h 227"/>
                  <a:gd name="T38" fmla="*/ 0 w 360"/>
                  <a:gd name="T39" fmla="*/ 0 h 227"/>
                  <a:gd name="T40" fmla="*/ 0 w 360"/>
                  <a:gd name="T41" fmla="*/ 0 h 227"/>
                  <a:gd name="T42" fmla="*/ 0 w 360"/>
                  <a:gd name="T43" fmla="*/ 0 h 227"/>
                  <a:gd name="T44" fmla="*/ 0 w 360"/>
                  <a:gd name="T45" fmla="*/ 0 h 227"/>
                  <a:gd name="T46" fmla="*/ 0 w 360"/>
                  <a:gd name="T47" fmla="*/ 0 h 227"/>
                  <a:gd name="T48" fmla="*/ 0 w 360"/>
                  <a:gd name="T49" fmla="*/ 0 h 227"/>
                  <a:gd name="T50" fmla="*/ 0 w 360"/>
                  <a:gd name="T51" fmla="*/ 0 h 227"/>
                  <a:gd name="T52" fmla="*/ 0 w 360"/>
                  <a:gd name="T53" fmla="*/ 0 h 227"/>
                  <a:gd name="T54" fmla="*/ 0 w 360"/>
                  <a:gd name="T55" fmla="*/ 0 h 227"/>
                  <a:gd name="T56" fmla="*/ 0 w 360"/>
                  <a:gd name="T57" fmla="*/ 0 h 227"/>
                  <a:gd name="T58" fmla="*/ 0 w 360"/>
                  <a:gd name="T59" fmla="*/ 0 h 227"/>
                  <a:gd name="T60" fmla="*/ 0 w 360"/>
                  <a:gd name="T61" fmla="*/ 0 h 227"/>
                  <a:gd name="T62" fmla="*/ 0 w 360"/>
                  <a:gd name="T63" fmla="*/ 0 h 227"/>
                  <a:gd name="T64" fmla="*/ 0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66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92" name="Freeform 155"/>
              <p:cNvSpPr>
                <a:spLocks/>
              </p:cNvSpPr>
              <p:nvPr/>
            </p:nvSpPr>
            <p:spPr bwMode="auto">
              <a:xfrm>
                <a:off x="8082612" y="5713060"/>
                <a:ext cx="51137" cy="42390"/>
              </a:xfrm>
              <a:custGeom>
                <a:avLst/>
                <a:gdLst>
                  <a:gd name="T0" fmla="*/ 0 w 360"/>
                  <a:gd name="T1" fmla="*/ 0 h 227"/>
                  <a:gd name="T2" fmla="*/ 0 w 360"/>
                  <a:gd name="T3" fmla="*/ 0 h 227"/>
                  <a:gd name="T4" fmla="*/ 0 w 360"/>
                  <a:gd name="T5" fmla="*/ 0 h 227"/>
                  <a:gd name="T6" fmla="*/ 0 w 360"/>
                  <a:gd name="T7" fmla="*/ 0 h 227"/>
                  <a:gd name="T8" fmla="*/ 0 w 360"/>
                  <a:gd name="T9" fmla="*/ 0 h 227"/>
                  <a:gd name="T10" fmla="*/ 0 w 360"/>
                  <a:gd name="T11" fmla="*/ 0 h 227"/>
                  <a:gd name="T12" fmla="*/ 0 w 360"/>
                  <a:gd name="T13" fmla="*/ 0 h 227"/>
                  <a:gd name="T14" fmla="*/ 0 w 360"/>
                  <a:gd name="T15" fmla="*/ 0 h 227"/>
                  <a:gd name="T16" fmla="*/ 0 w 360"/>
                  <a:gd name="T17" fmla="*/ 0 h 227"/>
                  <a:gd name="T18" fmla="*/ 0 w 360"/>
                  <a:gd name="T19" fmla="*/ 0 h 227"/>
                  <a:gd name="T20" fmla="*/ 0 w 360"/>
                  <a:gd name="T21" fmla="*/ 0 h 227"/>
                  <a:gd name="T22" fmla="*/ 0 w 360"/>
                  <a:gd name="T23" fmla="*/ 0 h 227"/>
                  <a:gd name="T24" fmla="*/ 0 w 360"/>
                  <a:gd name="T25" fmla="*/ 0 h 227"/>
                  <a:gd name="T26" fmla="*/ 0 w 360"/>
                  <a:gd name="T27" fmla="*/ 0 h 227"/>
                  <a:gd name="T28" fmla="*/ 0 w 360"/>
                  <a:gd name="T29" fmla="*/ 0 h 227"/>
                  <a:gd name="T30" fmla="*/ 0 w 360"/>
                  <a:gd name="T31" fmla="*/ 0 h 227"/>
                  <a:gd name="T32" fmla="*/ 0 w 360"/>
                  <a:gd name="T33" fmla="*/ 0 h 227"/>
                  <a:gd name="T34" fmla="*/ 0 w 360"/>
                  <a:gd name="T35" fmla="*/ 0 h 227"/>
                  <a:gd name="T36" fmla="*/ 0 w 360"/>
                  <a:gd name="T37" fmla="*/ 0 h 227"/>
                  <a:gd name="T38" fmla="*/ 0 w 360"/>
                  <a:gd name="T39" fmla="*/ 0 h 227"/>
                  <a:gd name="T40" fmla="*/ 0 w 360"/>
                  <a:gd name="T41" fmla="*/ 0 h 227"/>
                  <a:gd name="T42" fmla="*/ 0 w 360"/>
                  <a:gd name="T43" fmla="*/ 0 h 227"/>
                  <a:gd name="T44" fmla="*/ 0 w 360"/>
                  <a:gd name="T45" fmla="*/ 0 h 227"/>
                  <a:gd name="T46" fmla="*/ 0 w 360"/>
                  <a:gd name="T47" fmla="*/ 0 h 227"/>
                  <a:gd name="T48" fmla="*/ 0 w 360"/>
                  <a:gd name="T49" fmla="*/ 0 h 227"/>
                  <a:gd name="T50" fmla="*/ 0 w 360"/>
                  <a:gd name="T51" fmla="*/ 0 h 227"/>
                  <a:gd name="T52" fmla="*/ 0 w 360"/>
                  <a:gd name="T53" fmla="*/ 0 h 227"/>
                  <a:gd name="T54" fmla="*/ 0 w 360"/>
                  <a:gd name="T55" fmla="*/ 0 h 227"/>
                  <a:gd name="T56" fmla="*/ 0 w 360"/>
                  <a:gd name="T57" fmla="*/ 0 h 227"/>
                  <a:gd name="T58" fmla="*/ 0 w 360"/>
                  <a:gd name="T59" fmla="*/ 0 h 227"/>
                  <a:gd name="T60" fmla="*/ 0 w 360"/>
                  <a:gd name="T61" fmla="*/ 0 h 227"/>
                  <a:gd name="T62" fmla="*/ 0 w 360"/>
                  <a:gd name="T63" fmla="*/ 0 h 227"/>
                  <a:gd name="T64" fmla="*/ 0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66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93" name="Freeform 158"/>
              <p:cNvSpPr>
                <a:spLocks/>
              </p:cNvSpPr>
              <p:nvPr/>
            </p:nvSpPr>
            <p:spPr bwMode="auto">
              <a:xfrm>
                <a:off x="4479192" y="5363059"/>
                <a:ext cx="211364" cy="403847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94" name="Freeform 159"/>
              <p:cNvSpPr>
                <a:spLocks/>
              </p:cNvSpPr>
              <p:nvPr/>
            </p:nvSpPr>
            <p:spPr bwMode="auto">
              <a:xfrm>
                <a:off x="4454476" y="5359049"/>
                <a:ext cx="212217" cy="403847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905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95" name="Freeform 160"/>
              <p:cNvSpPr>
                <a:spLocks/>
              </p:cNvSpPr>
              <p:nvPr/>
            </p:nvSpPr>
            <p:spPr bwMode="auto">
              <a:xfrm>
                <a:off x="4430612" y="5355040"/>
                <a:ext cx="211364" cy="403847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96" name="Freeform 161"/>
              <p:cNvSpPr>
                <a:spLocks/>
              </p:cNvSpPr>
              <p:nvPr/>
            </p:nvSpPr>
            <p:spPr bwMode="auto">
              <a:xfrm>
                <a:off x="4405896" y="5351030"/>
                <a:ext cx="211364" cy="403847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97" name="Freeform 162"/>
              <p:cNvSpPr>
                <a:spLocks/>
              </p:cNvSpPr>
              <p:nvPr/>
            </p:nvSpPr>
            <p:spPr bwMode="auto">
              <a:xfrm>
                <a:off x="4382032" y="5347020"/>
                <a:ext cx="211364" cy="403847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98" name="Freeform 163"/>
              <p:cNvSpPr>
                <a:spLocks/>
              </p:cNvSpPr>
              <p:nvPr/>
            </p:nvSpPr>
            <p:spPr bwMode="auto">
              <a:xfrm>
                <a:off x="4357316" y="5343010"/>
                <a:ext cx="211364" cy="403847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99" name="Freeform 164"/>
              <p:cNvSpPr>
                <a:spLocks/>
              </p:cNvSpPr>
              <p:nvPr/>
            </p:nvSpPr>
            <p:spPr bwMode="auto">
              <a:xfrm>
                <a:off x="4332600" y="5339000"/>
                <a:ext cx="212217" cy="403847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00" name="Freeform 165"/>
              <p:cNvSpPr>
                <a:spLocks/>
              </p:cNvSpPr>
              <p:nvPr/>
            </p:nvSpPr>
            <p:spPr bwMode="auto">
              <a:xfrm>
                <a:off x="4308737" y="5334990"/>
                <a:ext cx="211364" cy="403847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01" name="Freeform 166"/>
              <p:cNvSpPr>
                <a:spLocks/>
              </p:cNvSpPr>
              <p:nvPr/>
            </p:nvSpPr>
            <p:spPr bwMode="auto">
              <a:xfrm>
                <a:off x="4905329" y="5454139"/>
                <a:ext cx="212217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02" name="Freeform 167"/>
              <p:cNvSpPr>
                <a:spLocks/>
              </p:cNvSpPr>
              <p:nvPr/>
            </p:nvSpPr>
            <p:spPr bwMode="auto">
              <a:xfrm>
                <a:off x="4931750" y="5459295"/>
                <a:ext cx="211364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03" name="Freeform 168"/>
              <p:cNvSpPr>
                <a:spLocks/>
              </p:cNvSpPr>
              <p:nvPr/>
            </p:nvSpPr>
            <p:spPr bwMode="auto">
              <a:xfrm>
                <a:off x="8171248" y="5777790"/>
                <a:ext cx="51137" cy="42390"/>
              </a:xfrm>
              <a:custGeom>
                <a:avLst/>
                <a:gdLst>
                  <a:gd name="T0" fmla="*/ 0 w 360"/>
                  <a:gd name="T1" fmla="*/ 0 h 227"/>
                  <a:gd name="T2" fmla="*/ 0 w 360"/>
                  <a:gd name="T3" fmla="*/ 0 h 227"/>
                  <a:gd name="T4" fmla="*/ 0 w 360"/>
                  <a:gd name="T5" fmla="*/ 0 h 227"/>
                  <a:gd name="T6" fmla="*/ 0 w 360"/>
                  <a:gd name="T7" fmla="*/ 0 h 227"/>
                  <a:gd name="T8" fmla="*/ 0 w 360"/>
                  <a:gd name="T9" fmla="*/ 0 h 227"/>
                  <a:gd name="T10" fmla="*/ 0 w 360"/>
                  <a:gd name="T11" fmla="*/ 0 h 227"/>
                  <a:gd name="T12" fmla="*/ 0 w 360"/>
                  <a:gd name="T13" fmla="*/ 0 h 227"/>
                  <a:gd name="T14" fmla="*/ 0 w 360"/>
                  <a:gd name="T15" fmla="*/ 0 h 227"/>
                  <a:gd name="T16" fmla="*/ 0 w 360"/>
                  <a:gd name="T17" fmla="*/ 0 h 227"/>
                  <a:gd name="T18" fmla="*/ 0 w 360"/>
                  <a:gd name="T19" fmla="*/ 0 h 227"/>
                  <a:gd name="T20" fmla="*/ 0 w 360"/>
                  <a:gd name="T21" fmla="*/ 0 h 227"/>
                  <a:gd name="T22" fmla="*/ 0 w 360"/>
                  <a:gd name="T23" fmla="*/ 0 h 227"/>
                  <a:gd name="T24" fmla="*/ 0 w 360"/>
                  <a:gd name="T25" fmla="*/ 0 h 227"/>
                  <a:gd name="T26" fmla="*/ 0 w 360"/>
                  <a:gd name="T27" fmla="*/ 0 h 227"/>
                  <a:gd name="T28" fmla="*/ 0 w 360"/>
                  <a:gd name="T29" fmla="*/ 0 h 227"/>
                  <a:gd name="T30" fmla="*/ 0 w 360"/>
                  <a:gd name="T31" fmla="*/ 0 h 227"/>
                  <a:gd name="T32" fmla="*/ 0 w 360"/>
                  <a:gd name="T33" fmla="*/ 0 h 227"/>
                  <a:gd name="T34" fmla="*/ 0 w 360"/>
                  <a:gd name="T35" fmla="*/ 0 h 227"/>
                  <a:gd name="T36" fmla="*/ 0 w 360"/>
                  <a:gd name="T37" fmla="*/ 0 h 227"/>
                  <a:gd name="T38" fmla="*/ 0 w 360"/>
                  <a:gd name="T39" fmla="*/ 0 h 227"/>
                  <a:gd name="T40" fmla="*/ 0 w 360"/>
                  <a:gd name="T41" fmla="*/ 0 h 227"/>
                  <a:gd name="T42" fmla="*/ 0 w 360"/>
                  <a:gd name="T43" fmla="*/ 0 h 227"/>
                  <a:gd name="T44" fmla="*/ 0 w 360"/>
                  <a:gd name="T45" fmla="*/ 0 h 227"/>
                  <a:gd name="T46" fmla="*/ 0 w 360"/>
                  <a:gd name="T47" fmla="*/ 0 h 227"/>
                  <a:gd name="T48" fmla="*/ 0 w 360"/>
                  <a:gd name="T49" fmla="*/ 0 h 227"/>
                  <a:gd name="T50" fmla="*/ 0 w 360"/>
                  <a:gd name="T51" fmla="*/ 0 h 227"/>
                  <a:gd name="T52" fmla="*/ 0 w 360"/>
                  <a:gd name="T53" fmla="*/ 0 h 227"/>
                  <a:gd name="T54" fmla="*/ 0 w 360"/>
                  <a:gd name="T55" fmla="*/ 0 h 227"/>
                  <a:gd name="T56" fmla="*/ 0 w 360"/>
                  <a:gd name="T57" fmla="*/ 0 h 227"/>
                  <a:gd name="T58" fmla="*/ 0 w 360"/>
                  <a:gd name="T59" fmla="*/ 0 h 227"/>
                  <a:gd name="T60" fmla="*/ 0 w 360"/>
                  <a:gd name="T61" fmla="*/ 0 h 227"/>
                  <a:gd name="T62" fmla="*/ 0 w 360"/>
                  <a:gd name="T63" fmla="*/ 0 h 227"/>
                  <a:gd name="T64" fmla="*/ 0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66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04" name="Freeform 169"/>
              <p:cNvSpPr>
                <a:spLocks/>
              </p:cNvSpPr>
              <p:nvPr/>
            </p:nvSpPr>
            <p:spPr bwMode="auto">
              <a:xfrm>
                <a:off x="8140566" y="5944484"/>
                <a:ext cx="51137" cy="42390"/>
              </a:xfrm>
              <a:custGeom>
                <a:avLst/>
                <a:gdLst>
                  <a:gd name="T0" fmla="*/ 0 w 360"/>
                  <a:gd name="T1" fmla="*/ 0 h 227"/>
                  <a:gd name="T2" fmla="*/ 0 w 360"/>
                  <a:gd name="T3" fmla="*/ 0 h 227"/>
                  <a:gd name="T4" fmla="*/ 0 w 360"/>
                  <a:gd name="T5" fmla="*/ 0 h 227"/>
                  <a:gd name="T6" fmla="*/ 0 w 360"/>
                  <a:gd name="T7" fmla="*/ 0 h 227"/>
                  <a:gd name="T8" fmla="*/ 0 w 360"/>
                  <a:gd name="T9" fmla="*/ 0 h 227"/>
                  <a:gd name="T10" fmla="*/ 0 w 360"/>
                  <a:gd name="T11" fmla="*/ 0 h 227"/>
                  <a:gd name="T12" fmla="*/ 0 w 360"/>
                  <a:gd name="T13" fmla="*/ 0 h 227"/>
                  <a:gd name="T14" fmla="*/ 0 w 360"/>
                  <a:gd name="T15" fmla="*/ 0 h 227"/>
                  <a:gd name="T16" fmla="*/ 0 w 360"/>
                  <a:gd name="T17" fmla="*/ 0 h 227"/>
                  <a:gd name="T18" fmla="*/ 0 w 360"/>
                  <a:gd name="T19" fmla="*/ 0 h 227"/>
                  <a:gd name="T20" fmla="*/ 0 w 360"/>
                  <a:gd name="T21" fmla="*/ 0 h 227"/>
                  <a:gd name="T22" fmla="*/ 0 w 360"/>
                  <a:gd name="T23" fmla="*/ 0 h 227"/>
                  <a:gd name="T24" fmla="*/ 0 w 360"/>
                  <a:gd name="T25" fmla="*/ 0 h 227"/>
                  <a:gd name="T26" fmla="*/ 0 w 360"/>
                  <a:gd name="T27" fmla="*/ 0 h 227"/>
                  <a:gd name="T28" fmla="*/ 0 w 360"/>
                  <a:gd name="T29" fmla="*/ 0 h 227"/>
                  <a:gd name="T30" fmla="*/ 0 w 360"/>
                  <a:gd name="T31" fmla="*/ 0 h 227"/>
                  <a:gd name="T32" fmla="*/ 0 w 360"/>
                  <a:gd name="T33" fmla="*/ 0 h 227"/>
                  <a:gd name="T34" fmla="*/ 0 w 360"/>
                  <a:gd name="T35" fmla="*/ 0 h 227"/>
                  <a:gd name="T36" fmla="*/ 0 w 360"/>
                  <a:gd name="T37" fmla="*/ 0 h 227"/>
                  <a:gd name="T38" fmla="*/ 0 w 360"/>
                  <a:gd name="T39" fmla="*/ 0 h 227"/>
                  <a:gd name="T40" fmla="*/ 0 w 360"/>
                  <a:gd name="T41" fmla="*/ 0 h 227"/>
                  <a:gd name="T42" fmla="*/ 0 w 360"/>
                  <a:gd name="T43" fmla="*/ 0 h 227"/>
                  <a:gd name="T44" fmla="*/ 0 w 360"/>
                  <a:gd name="T45" fmla="*/ 0 h 227"/>
                  <a:gd name="T46" fmla="*/ 0 w 360"/>
                  <a:gd name="T47" fmla="*/ 0 h 227"/>
                  <a:gd name="T48" fmla="*/ 0 w 360"/>
                  <a:gd name="T49" fmla="*/ 0 h 227"/>
                  <a:gd name="T50" fmla="*/ 0 w 360"/>
                  <a:gd name="T51" fmla="*/ 0 h 227"/>
                  <a:gd name="T52" fmla="*/ 0 w 360"/>
                  <a:gd name="T53" fmla="*/ 0 h 227"/>
                  <a:gd name="T54" fmla="*/ 0 w 360"/>
                  <a:gd name="T55" fmla="*/ 0 h 227"/>
                  <a:gd name="T56" fmla="*/ 0 w 360"/>
                  <a:gd name="T57" fmla="*/ 0 h 227"/>
                  <a:gd name="T58" fmla="*/ 0 w 360"/>
                  <a:gd name="T59" fmla="*/ 0 h 227"/>
                  <a:gd name="T60" fmla="*/ 0 w 360"/>
                  <a:gd name="T61" fmla="*/ 0 h 227"/>
                  <a:gd name="T62" fmla="*/ 0 w 360"/>
                  <a:gd name="T63" fmla="*/ 0 h 227"/>
                  <a:gd name="T64" fmla="*/ 0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66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05" name="Freeform 170"/>
              <p:cNvSpPr>
                <a:spLocks/>
              </p:cNvSpPr>
              <p:nvPr/>
            </p:nvSpPr>
            <p:spPr bwMode="auto">
              <a:xfrm>
                <a:off x="8109885" y="6033846"/>
                <a:ext cx="51137" cy="42390"/>
              </a:xfrm>
              <a:custGeom>
                <a:avLst/>
                <a:gdLst>
                  <a:gd name="T0" fmla="*/ 0 w 360"/>
                  <a:gd name="T1" fmla="*/ 0 h 227"/>
                  <a:gd name="T2" fmla="*/ 0 w 360"/>
                  <a:gd name="T3" fmla="*/ 0 h 227"/>
                  <a:gd name="T4" fmla="*/ 0 w 360"/>
                  <a:gd name="T5" fmla="*/ 0 h 227"/>
                  <a:gd name="T6" fmla="*/ 0 w 360"/>
                  <a:gd name="T7" fmla="*/ 0 h 227"/>
                  <a:gd name="T8" fmla="*/ 0 w 360"/>
                  <a:gd name="T9" fmla="*/ 0 h 227"/>
                  <a:gd name="T10" fmla="*/ 0 w 360"/>
                  <a:gd name="T11" fmla="*/ 0 h 227"/>
                  <a:gd name="T12" fmla="*/ 0 w 360"/>
                  <a:gd name="T13" fmla="*/ 0 h 227"/>
                  <a:gd name="T14" fmla="*/ 0 w 360"/>
                  <a:gd name="T15" fmla="*/ 0 h 227"/>
                  <a:gd name="T16" fmla="*/ 0 w 360"/>
                  <a:gd name="T17" fmla="*/ 0 h 227"/>
                  <a:gd name="T18" fmla="*/ 0 w 360"/>
                  <a:gd name="T19" fmla="*/ 0 h 227"/>
                  <a:gd name="T20" fmla="*/ 0 w 360"/>
                  <a:gd name="T21" fmla="*/ 0 h 227"/>
                  <a:gd name="T22" fmla="*/ 0 w 360"/>
                  <a:gd name="T23" fmla="*/ 0 h 227"/>
                  <a:gd name="T24" fmla="*/ 0 w 360"/>
                  <a:gd name="T25" fmla="*/ 0 h 227"/>
                  <a:gd name="T26" fmla="*/ 0 w 360"/>
                  <a:gd name="T27" fmla="*/ 0 h 227"/>
                  <a:gd name="T28" fmla="*/ 0 w 360"/>
                  <a:gd name="T29" fmla="*/ 0 h 227"/>
                  <a:gd name="T30" fmla="*/ 0 w 360"/>
                  <a:gd name="T31" fmla="*/ 0 h 227"/>
                  <a:gd name="T32" fmla="*/ 0 w 360"/>
                  <a:gd name="T33" fmla="*/ 0 h 227"/>
                  <a:gd name="T34" fmla="*/ 0 w 360"/>
                  <a:gd name="T35" fmla="*/ 0 h 227"/>
                  <a:gd name="T36" fmla="*/ 0 w 360"/>
                  <a:gd name="T37" fmla="*/ 0 h 227"/>
                  <a:gd name="T38" fmla="*/ 0 w 360"/>
                  <a:gd name="T39" fmla="*/ 0 h 227"/>
                  <a:gd name="T40" fmla="*/ 0 w 360"/>
                  <a:gd name="T41" fmla="*/ 0 h 227"/>
                  <a:gd name="T42" fmla="*/ 0 w 360"/>
                  <a:gd name="T43" fmla="*/ 0 h 227"/>
                  <a:gd name="T44" fmla="*/ 0 w 360"/>
                  <a:gd name="T45" fmla="*/ 0 h 227"/>
                  <a:gd name="T46" fmla="*/ 0 w 360"/>
                  <a:gd name="T47" fmla="*/ 0 h 227"/>
                  <a:gd name="T48" fmla="*/ 0 w 360"/>
                  <a:gd name="T49" fmla="*/ 0 h 227"/>
                  <a:gd name="T50" fmla="*/ 0 w 360"/>
                  <a:gd name="T51" fmla="*/ 0 h 227"/>
                  <a:gd name="T52" fmla="*/ 0 w 360"/>
                  <a:gd name="T53" fmla="*/ 0 h 227"/>
                  <a:gd name="T54" fmla="*/ 0 w 360"/>
                  <a:gd name="T55" fmla="*/ 0 h 227"/>
                  <a:gd name="T56" fmla="*/ 0 w 360"/>
                  <a:gd name="T57" fmla="*/ 0 h 227"/>
                  <a:gd name="T58" fmla="*/ 0 w 360"/>
                  <a:gd name="T59" fmla="*/ 0 h 227"/>
                  <a:gd name="T60" fmla="*/ 0 w 360"/>
                  <a:gd name="T61" fmla="*/ 0 h 227"/>
                  <a:gd name="T62" fmla="*/ 0 w 360"/>
                  <a:gd name="T63" fmla="*/ 0 h 227"/>
                  <a:gd name="T64" fmla="*/ 0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66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06" name="Freeform 171"/>
              <p:cNvSpPr>
                <a:spLocks/>
              </p:cNvSpPr>
              <p:nvPr/>
            </p:nvSpPr>
            <p:spPr bwMode="auto">
              <a:xfrm>
                <a:off x="8058748" y="5759459"/>
                <a:ext cx="51137" cy="42390"/>
              </a:xfrm>
              <a:custGeom>
                <a:avLst/>
                <a:gdLst>
                  <a:gd name="T0" fmla="*/ 0 w 360"/>
                  <a:gd name="T1" fmla="*/ 0 h 227"/>
                  <a:gd name="T2" fmla="*/ 0 w 360"/>
                  <a:gd name="T3" fmla="*/ 0 h 227"/>
                  <a:gd name="T4" fmla="*/ 0 w 360"/>
                  <a:gd name="T5" fmla="*/ 0 h 227"/>
                  <a:gd name="T6" fmla="*/ 0 w 360"/>
                  <a:gd name="T7" fmla="*/ 0 h 227"/>
                  <a:gd name="T8" fmla="*/ 0 w 360"/>
                  <a:gd name="T9" fmla="*/ 0 h 227"/>
                  <a:gd name="T10" fmla="*/ 0 w 360"/>
                  <a:gd name="T11" fmla="*/ 0 h 227"/>
                  <a:gd name="T12" fmla="*/ 0 w 360"/>
                  <a:gd name="T13" fmla="*/ 0 h 227"/>
                  <a:gd name="T14" fmla="*/ 0 w 360"/>
                  <a:gd name="T15" fmla="*/ 0 h 227"/>
                  <a:gd name="T16" fmla="*/ 0 w 360"/>
                  <a:gd name="T17" fmla="*/ 0 h 227"/>
                  <a:gd name="T18" fmla="*/ 0 w 360"/>
                  <a:gd name="T19" fmla="*/ 0 h 227"/>
                  <a:gd name="T20" fmla="*/ 0 w 360"/>
                  <a:gd name="T21" fmla="*/ 0 h 227"/>
                  <a:gd name="T22" fmla="*/ 0 w 360"/>
                  <a:gd name="T23" fmla="*/ 0 h 227"/>
                  <a:gd name="T24" fmla="*/ 0 w 360"/>
                  <a:gd name="T25" fmla="*/ 0 h 227"/>
                  <a:gd name="T26" fmla="*/ 0 w 360"/>
                  <a:gd name="T27" fmla="*/ 0 h 227"/>
                  <a:gd name="T28" fmla="*/ 0 w 360"/>
                  <a:gd name="T29" fmla="*/ 0 h 227"/>
                  <a:gd name="T30" fmla="*/ 0 w 360"/>
                  <a:gd name="T31" fmla="*/ 0 h 227"/>
                  <a:gd name="T32" fmla="*/ 0 w 360"/>
                  <a:gd name="T33" fmla="*/ 0 h 227"/>
                  <a:gd name="T34" fmla="*/ 0 w 360"/>
                  <a:gd name="T35" fmla="*/ 0 h 227"/>
                  <a:gd name="T36" fmla="*/ 0 w 360"/>
                  <a:gd name="T37" fmla="*/ 0 h 227"/>
                  <a:gd name="T38" fmla="*/ 0 w 360"/>
                  <a:gd name="T39" fmla="*/ 0 h 227"/>
                  <a:gd name="T40" fmla="*/ 0 w 360"/>
                  <a:gd name="T41" fmla="*/ 0 h 227"/>
                  <a:gd name="T42" fmla="*/ 0 w 360"/>
                  <a:gd name="T43" fmla="*/ 0 h 227"/>
                  <a:gd name="T44" fmla="*/ 0 w 360"/>
                  <a:gd name="T45" fmla="*/ 0 h 227"/>
                  <a:gd name="T46" fmla="*/ 0 w 360"/>
                  <a:gd name="T47" fmla="*/ 0 h 227"/>
                  <a:gd name="T48" fmla="*/ 0 w 360"/>
                  <a:gd name="T49" fmla="*/ 0 h 227"/>
                  <a:gd name="T50" fmla="*/ 0 w 360"/>
                  <a:gd name="T51" fmla="*/ 0 h 227"/>
                  <a:gd name="T52" fmla="*/ 0 w 360"/>
                  <a:gd name="T53" fmla="*/ 0 h 227"/>
                  <a:gd name="T54" fmla="*/ 0 w 360"/>
                  <a:gd name="T55" fmla="*/ 0 h 227"/>
                  <a:gd name="T56" fmla="*/ 0 w 360"/>
                  <a:gd name="T57" fmla="*/ 0 h 227"/>
                  <a:gd name="T58" fmla="*/ 0 w 360"/>
                  <a:gd name="T59" fmla="*/ 0 h 227"/>
                  <a:gd name="T60" fmla="*/ 0 w 360"/>
                  <a:gd name="T61" fmla="*/ 0 h 227"/>
                  <a:gd name="T62" fmla="*/ 0 w 360"/>
                  <a:gd name="T63" fmla="*/ 0 h 227"/>
                  <a:gd name="T64" fmla="*/ 0 w 360"/>
                  <a:gd name="T65" fmla="*/ 0 h 22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60"/>
                  <a:gd name="T100" fmla="*/ 0 h 227"/>
                  <a:gd name="T101" fmla="*/ 360 w 360"/>
                  <a:gd name="T102" fmla="*/ 227 h 22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60" h="227">
                    <a:moveTo>
                      <a:pt x="180" y="0"/>
                    </a:moveTo>
                    <a:lnTo>
                      <a:pt x="161" y="0"/>
                    </a:lnTo>
                    <a:lnTo>
                      <a:pt x="144" y="2"/>
                    </a:lnTo>
                    <a:lnTo>
                      <a:pt x="127" y="5"/>
                    </a:lnTo>
                    <a:lnTo>
                      <a:pt x="110" y="9"/>
                    </a:lnTo>
                    <a:lnTo>
                      <a:pt x="94" y="13"/>
                    </a:lnTo>
                    <a:lnTo>
                      <a:pt x="79" y="19"/>
                    </a:lnTo>
                    <a:lnTo>
                      <a:pt x="64" y="26"/>
                    </a:lnTo>
                    <a:lnTo>
                      <a:pt x="53" y="34"/>
                    </a:lnTo>
                    <a:lnTo>
                      <a:pt x="41" y="41"/>
                    </a:lnTo>
                    <a:lnTo>
                      <a:pt x="30" y="51"/>
                    </a:lnTo>
                    <a:lnTo>
                      <a:pt x="21" y="58"/>
                    </a:lnTo>
                    <a:lnTo>
                      <a:pt x="13" y="70"/>
                    </a:lnTo>
                    <a:lnTo>
                      <a:pt x="7" y="79"/>
                    </a:lnTo>
                    <a:lnTo>
                      <a:pt x="3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3" y="136"/>
                    </a:lnTo>
                    <a:lnTo>
                      <a:pt x="7" y="148"/>
                    </a:lnTo>
                    <a:lnTo>
                      <a:pt x="13" y="157"/>
                    </a:lnTo>
                    <a:lnTo>
                      <a:pt x="21" y="168"/>
                    </a:lnTo>
                    <a:lnTo>
                      <a:pt x="30" y="178"/>
                    </a:lnTo>
                    <a:lnTo>
                      <a:pt x="41" y="185"/>
                    </a:lnTo>
                    <a:lnTo>
                      <a:pt x="53" y="193"/>
                    </a:lnTo>
                    <a:lnTo>
                      <a:pt x="64" y="201"/>
                    </a:lnTo>
                    <a:lnTo>
                      <a:pt x="79" y="208"/>
                    </a:lnTo>
                    <a:lnTo>
                      <a:pt x="94" y="214"/>
                    </a:lnTo>
                    <a:lnTo>
                      <a:pt x="110" y="218"/>
                    </a:lnTo>
                    <a:lnTo>
                      <a:pt x="127" y="221"/>
                    </a:lnTo>
                    <a:lnTo>
                      <a:pt x="144" y="225"/>
                    </a:lnTo>
                    <a:lnTo>
                      <a:pt x="161" y="227"/>
                    </a:lnTo>
                    <a:lnTo>
                      <a:pt x="180" y="227"/>
                    </a:lnTo>
                    <a:lnTo>
                      <a:pt x="197" y="227"/>
                    </a:lnTo>
                    <a:lnTo>
                      <a:pt x="216" y="225"/>
                    </a:lnTo>
                    <a:lnTo>
                      <a:pt x="233" y="221"/>
                    </a:lnTo>
                    <a:lnTo>
                      <a:pt x="250" y="218"/>
                    </a:lnTo>
                    <a:lnTo>
                      <a:pt x="265" y="214"/>
                    </a:lnTo>
                    <a:lnTo>
                      <a:pt x="280" y="208"/>
                    </a:lnTo>
                    <a:lnTo>
                      <a:pt x="293" y="201"/>
                    </a:lnTo>
                    <a:lnTo>
                      <a:pt x="307" y="193"/>
                    </a:lnTo>
                    <a:lnTo>
                      <a:pt x="318" y="185"/>
                    </a:lnTo>
                    <a:lnTo>
                      <a:pt x="329" y="178"/>
                    </a:lnTo>
                    <a:lnTo>
                      <a:pt x="337" y="168"/>
                    </a:lnTo>
                    <a:lnTo>
                      <a:pt x="345" y="157"/>
                    </a:lnTo>
                    <a:lnTo>
                      <a:pt x="352" y="148"/>
                    </a:lnTo>
                    <a:lnTo>
                      <a:pt x="356" y="136"/>
                    </a:lnTo>
                    <a:lnTo>
                      <a:pt x="358" y="125"/>
                    </a:lnTo>
                    <a:lnTo>
                      <a:pt x="360" y="113"/>
                    </a:lnTo>
                    <a:lnTo>
                      <a:pt x="358" y="102"/>
                    </a:lnTo>
                    <a:lnTo>
                      <a:pt x="356" y="91"/>
                    </a:lnTo>
                    <a:lnTo>
                      <a:pt x="352" y="79"/>
                    </a:lnTo>
                    <a:lnTo>
                      <a:pt x="345" y="70"/>
                    </a:lnTo>
                    <a:lnTo>
                      <a:pt x="337" y="58"/>
                    </a:lnTo>
                    <a:lnTo>
                      <a:pt x="329" y="51"/>
                    </a:lnTo>
                    <a:lnTo>
                      <a:pt x="318" y="41"/>
                    </a:lnTo>
                    <a:lnTo>
                      <a:pt x="307" y="34"/>
                    </a:lnTo>
                    <a:lnTo>
                      <a:pt x="293" y="26"/>
                    </a:lnTo>
                    <a:lnTo>
                      <a:pt x="280" y="19"/>
                    </a:lnTo>
                    <a:lnTo>
                      <a:pt x="265" y="13"/>
                    </a:lnTo>
                    <a:lnTo>
                      <a:pt x="250" y="9"/>
                    </a:lnTo>
                    <a:lnTo>
                      <a:pt x="233" y="5"/>
                    </a:lnTo>
                    <a:lnTo>
                      <a:pt x="216" y="2"/>
                    </a:lnTo>
                    <a:lnTo>
                      <a:pt x="197" y="0"/>
                    </a:lnTo>
                    <a:lnTo>
                      <a:pt x="180" y="0"/>
                    </a:lnTo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66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07" name="Freeform 172"/>
              <p:cNvSpPr>
                <a:spLocks/>
              </p:cNvSpPr>
              <p:nvPr/>
            </p:nvSpPr>
            <p:spPr bwMode="auto">
              <a:xfrm>
                <a:off x="5380047" y="5438100"/>
                <a:ext cx="211364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08" name="Freeform 173"/>
              <p:cNvSpPr>
                <a:spLocks/>
              </p:cNvSpPr>
              <p:nvPr/>
            </p:nvSpPr>
            <p:spPr bwMode="auto">
              <a:xfrm>
                <a:off x="5864991" y="5438673"/>
                <a:ext cx="213069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09" name="Freeform 174"/>
              <p:cNvSpPr>
                <a:spLocks/>
              </p:cNvSpPr>
              <p:nvPr/>
            </p:nvSpPr>
            <p:spPr bwMode="auto">
              <a:xfrm>
                <a:off x="6359311" y="5439246"/>
                <a:ext cx="211364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10" name="Freeform 175"/>
              <p:cNvSpPr>
                <a:spLocks/>
              </p:cNvSpPr>
              <p:nvPr/>
            </p:nvSpPr>
            <p:spPr bwMode="auto">
              <a:xfrm>
                <a:off x="6852778" y="5439246"/>
                <a:ext cx="211364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11" name="Freeform 176"/>
              <p:cNvSpPr>
                <a:spLocks/>
              </p:cNvSpPr>
              <p:nvPr/>
            </p:nvSpPr>
            <p:spPr bwMode="auto">
              <a:xfrm>
                <a:off x="7347098" y="5440392"/>
                <a:ext cx="211364" cy="402701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12" name="Freeform 177"/>
              <p:cNvSpPr>
                <a:spLocks/>
              </p:cNvSpPr>
              <p:nvPr/>
            </p:nvSpPr>
            <p:spPr bwMode="auto">
              <a:xfrm>
                <a:off x="5399649" y="5443256"/>
                <a:ext cx="211364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13" name="Freeform 178"/>
              <p:cNvSpPr>
                <a:spLocks/>
              </p:cNvSpPr>
              <p:nvPr/>
            </p:nvSpPr>
            <p:spPr bwMode="auto">
              <a:xfrm>
                <a:off x="5885446" y="5443829"/>
                <a:ext cx="212217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14" name="Freeform 179"/>
              <p:cNvSpPr>
                <a:spLocks/>
              </p:cNvSpPr>
              <p:nvPr/>
            </p:nvSpPr>
            <p:spPr bwMode="auto">
              <a:xfrm>
                <a:off x="6378913" y="5444401"/>
                <a:ext cx="212217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15" name="Freeform 180"/>
              <p:cNvSpPr>
                <a:spLocks/>
              </p:cNvSpPr>
              <p:nvPr/>
            </p:nvSpPr>
            <p:spPr bwMode="auto">
              <a:xfrm>
                <a:off x="6872381" y="5444401"/>
                <a:ext cx="211364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16" name="Freeform 181"/>
              <p:cNvSpPr>
                <a:spLocks/>
              </p:cNvSpPr>
              <p:nvPr/>
            </p:nvSpPr>
            <p:spPr bwMode="auto">
              <a:xfrm>
                <a:off x="7366700" y="5445547"/>
                <a:ext cx="211364" cy="402701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17" name="Freeform 182"/>
              <p:cNvSpPr>
                <a:spLocks/>
              </p:cNvSpPr>
              <p:nvPr/>
            </p:nvSpPr>
            <p:spPr bwMode="auto">
              <a:xfrm>
                <a:off x="5419251" y="5448411"/>
                <a:ext cx="211364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18" name="Freeform 183"/>
              <p:cNvSpPr>
                <a:spLocks/>
              </p:cNvSpPr>
              <p:nvPr/>
            </p:nvSpPr>
            <p:spPr bwMode="auto">
              <a:xfrm>
                <a:off x="5905048" y="5448984"/>
                <a:ext cx="212217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19" name="Freeform 184"/>
              <p:cNvSpPr>
                <a:spLocks/>
              </p:cNvSpPr>
              <p:nvPr/>
            </p:nvSpPr>
            <p:spPr bwMode="auto">
              <a:xfrm>
                <a:off x="6398516" y="5449557"/>
                <a:ext cx="212217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20" name="Freeform 185"/>
              <p:cNvSpPr>
                <a:spLocks/>
              </p:cNvSpPr>
              <p:nvPr/>
            </p:nvSpPr>
            <p:spPr bwMode="auto">
              <a:xfrm>
                <a:off x="6891983" y="5449557"/>
                <a:ext cx="211364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21" name="Freeform 186"/>
              <p:cNvSpPr>
                <a:spLocks/>
              </p:cNvSpPr>
              <p:nvPr/>
            </p:nvSpPr>
            <p:spPr bwMode="auto">
              <a:xfrm>
                <a:off x="7386303" y="5450702"/>
                <a:ext cx="211364" cy="402701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22" name="Freeform 187"/>
              <p:cNvSpPr>
                <a:spLocks/>
              </p:cNvSpPr>
              <p:nvPr/>
            </p:nvSpPr>
            <p:spPr bwMode="auto">
              <a:xfrm>
                <a:off x="5438854" y="5453567"/>
                <a:ext cx="211364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23" name="Freeform 188"/>
              <p:cNvSpPr>
                <a:spLocks/>
              </p:cNvSpPr>
              <p:nvPr/>
            </p:nvSpPr>
            <p:spPr bwMode="auto">
              <a:xfrm>
                <a:off x="5924651" y="5454139"/>
                <a:ext cx="212217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24" name="Freeform 189"/>
              <p:cNvSpPr>
                <a:spLocks/>
              </p:cNvSpPr>
              <p:nvPr/>
            </p:nvSpPr>
            <p:spPr bwMode="auto">
              <a:xfrm>
                <a:off x="6418118" y="5454712"/>
                <a:ext cx="212217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25" name="Freeform 190"/>
              <p:cNvSpPr>
                <a:spLocks/>
              </p:cNvSpPr>
              <p:nvPr/>
            </p:nvSpPr>
            <p:spPr bwMode="auto">
              <a:xfrm>
                <a:off x="6911585" y="5454712"/>
                <a:ext cx="211364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26" name="Freeform 191"/>
              <p:cNvSpPr>
                <a:spLocks/>
              </p:cNvSpPr>
              <p:nvPr/>
            </p:nvSpPr>
            <p:spPr bwMode="auto">
              <a:xfrm>
                <a:off x="7405905" y="5455858"/>
                <a:ext cx="211364" cy="402701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27" name="Freeform 192"/>
              <p:cNvSpPr>
                <a:spLocks/>
              </p:cNvSpPr>
              <p:nvPr/>
            </p:nvSpPr>
            <p:spPr bwMode="auto">
              <a:xfrm>
                <a:off x="5458456" y="5458722"/>
                <a:ext cx="212217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28" name="Freeform 193"/>
              <p:cNvSpPr>
                <a:spLocks/>
              </p:cNvSpPr>
              <p:nvPr/>
            </p:nvSpPr>
            <p:spPr bwMode="auto">
              <a:xfrm>
                <a:off x="5944253" y="5459295"/>
                <a:ext cx="212217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29" name="Freeform 194"/>
              <p:cNvSpPr>
                <a:spLocks/>
              </p:cNvSpPr>
              <p:nvPr/>
            </p:nvSpPr>
            <p:spPr bwMode="auto">
              <a:xfrm>
                <a:off x="6437720" y="5459868"/>
                <a:ext cx="212217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30" name="Freeform 195"/>
              <p:cNvSpPr>
                <a:spLocks/>
              </p:cNvSpPr>
              <p:nvPr/>
            </p:nvSpPr>
            <p:spPr bwMode="auto">
              <a:xfrm>
                <a:off x="6931188" y="5459868"/>
                <a:ext cx="212217" cy="403274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31" name="Freeform 196"/>
              <p:cNvSpPr>
                <a:spLocks/>
              </p:cNvSpPr>
              <p:nvPr/>
            </p:nvSpPr>
            <p:spPr bwMode="auto">
              <a:xfrm>
                <a:off x="7425507" y="5461013"/>
                <a:ext cx="211364" cy="402701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32" name="Freeform 197"/>
              <p:cNvSpPr>
                <a:spLocks/>
              </p:cNvSpPr>
              <p:nvPr/>
            </p:nvSpPr>
            <p:spPr bwMode="auto">
              <a:xfrm>
                <a:off x="7825225" y="5431226"/>
                <a:ext cx="211364" cy="402701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33" name="Freeform 198"/>
              <p:cNvSpPr>
                <a:spLocks/>
              </p:cNvSpPr>
              <p:nvPr/>
            </p:nvSpPr>
            <p:spPr bwMode="auto">
              <a:xfrm>
                <a:off x="7844827" y="5436382"/>
                <a:ext cx="211364" cy="402701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34" name="Freeform 199"/>
              <p:cNvSpPr>
                <a:spLocks/>
              </p:cNvSpPr>
              <p:nvPr/>
            </p:nvSpPr>
            <p:spPr bwMode="auto">
              <a:xfrm>
                <a:off x="7864429" y="5441537"/>
                <a:ext cx="211364" cy="402701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35" name="Freeform 200"/>
              <p:cNvSpPr>
                <a:spLocks/>
              </p:cNvSpPr>
              <p:nvPr/>
            </p:nvSpPr>
            <p:spPr bwMode="auto">
              <a:xfrm>
                <a:off x="7884032" y="5446693"/>
                <a:ext cx="211364" cy="402701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36" name="Freeform 201"/>
              <p:cNvSpPr>
                <a:spLocks/>
              </p:cNvSpPr>
              <p:nvPr/>
            </p:nvSpPr>
            <p:spPr bwMode="auto">
              <a:xfrm>
                <a:off x="7903634" y="5451848"/>
                <a:ext cx="211364" cy="402701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37" name="Freeform 202"/>
              <p:cNvSpPr>
                <a:spLocks/>
              </p:cNvSpPr>
              <p:nvPr/>
            </p:nvSpPr>
            <p:spPr bwMode="auto">
              <a:xfrm>
                <a:off x="7923236" y="5457004"/>
                <a:ext cx="212217" cy="402701"/>
              </a:xfrm>
              <a:custGeom>
                <a:avLst/>
                <a:gdLst>
                  <a:gd name="T0" fmla="*/ 0 w 282"/>
                  <a:gd name="T1" fmla="*/ 2147483647 h 400"/>
                  <a:gd name="T2" fmla="*/ 2147483647 w 282"/>
                  <a:gd name="T3" fmla="*/ 2147483647 h 400"/>
                  <a:gd name="T4" fmla="*/ 2147483647 w 282"/>
                  <a:gd name="T5" fmla="*/ 2147483647 h 400"/>
                  <a:gd name="T6" fmla="*/ 2147483647 w 282"/>
                  <a:gd name="T7" fmla="*/ 2147483647 h 400"/>
                  <a:gd name="T8" fmla="*/ 2147483647 w 282"/>
                  <a:gd name="T9" fmla="*/ 2147483647 h 400"/>
                  <a:gd name="T10" fmla="*/ 2147483647 w 282"/>
                  <a:gd name="T11" fmla="*/ 2147483647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400"/>
                  <a:gd name="T20" fmla="*/ 282 w 282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400">
                    <a:moveTo>
                      <a:pt x="0" y="365"/>
                    </a:moveTo>
                    <a:cubicBezTo>
                      <a:pt x="17" y="362"/>
                      <a:pt x="84" y="400"/>
                      <a:pt x="105" y="347"/>
                    </a:cubicBezTo>
                    <a:cubicBezTo>
                      <a:pt x="126" y="294"/>
                      <a:pt x="117" y="92"/>
                      <a:pt x="124" y="46"/>
                    </a:cubicBezTo>
                    <a:cubicBezTo>
                      <a:pt x="131" y="0"/>
                      <a:pt x="135" y="20"/>
                      <a:pt x="146" y="69"/>
                    </a:cubicBezTo>
                    <a:cubicBezTo>
                      <a:pt x="157" y="118"/>
                      <a:pt x="169" y="292"/>
                      <a:pt x="192" y="341"/>
                    </a:cubicBezTo>
                    <a:cubicBezTo>
                      <a:pt x="215" y="390"/>
                      <a:pt x="267" y="360"/>
                      <a:pt x="282" y="364"/>
                    </a:cubicBezTo>
                  </a:path>
                </a:pathLst>
              </a:custGeom>
              <a:noFill/>
              <a:ln w="12700">
                <a:solidFill>
                  <a:srgbClr val="A5002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38" name="Line 115"/>
              <p:cNvSpPr>
                <a:spLocks noChangeShapeType="1"/>
              </p:cNvSpPr>
              <p:nvPr/>
            </p:nvSpPr>
            <p:spPr bwMode="auto">
              <a:xfrm>
                <a:off x="4820954" y="5663796"/>
                <a:ext cx="18409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00"/>
                </a:solidFill>
                <a:effectLst/>
              </a:rPr>
              <a:t>Карбамазепин</a:t>
            </a:r>
          </a:p>
        </p:txBody>
      </p:sp>
      <p:sp>
        <p:nvSpPr>
          <p:cNvPr id="2744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800" b="1" u="sng">
                <a:effectLst/>
              </a:rPr>
              <a:t>Облици лека</a:t>
            </a:r>
            <a:r>
              <a:rPr lang="sr-Cyrl-CS" sz="2800">
                <a:effectLst/>
              </a:rPr>
              <a:t>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u="sng">
                <a:effectLst/>
              </a:rPr>
              <a:t>Таблета                             Орална суспензија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>
                <a:effectLst/>
              </a:rPr>
              <a:t>Karbаpin 200 мг                  Тегретол 100 мг/5мл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>
                <a:effectLst/>
              </a:rPr>
              <a:t>Галепсин 200 мг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>
                <a:effectLst/>
              </a:rPr>
              <a:t>Tegretol CR 400 мг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b="1" u="sng">
                <a:effectLst/>
              </a:rPr>
              <a:t>Дозирање 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>
                <a:effectLst/>
              </a:rPr>
              <a:t>одрасли 400-1600 мг ( у 2-3 дозе)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>
                <a:effectLst/>
              </a:rPr>
              <a:t>Деца 10-15мг/кг/дан ( у неколико подељених доза)</a:t>
            </a:r>
            <a:endParaRPr lang="en-US" sz="2800">
              <a:effectLst/>
            </a:endParaRPr>
          </a:p>
          <a:p>
            <a:pPr>
              <a:lnSpc>
                <a:spcPct val="90000"/>
              </a:lnSpc>
            </a:pPr>
            <a:endParaRPr lang="en-US" sz="2800">
              <a:effectLst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4000">
                <a:effectLst/>
              </a:rPr>
              <a:t>Valproat</a:t>
            </a:r>
            <a:br>
              <a:rPr lang="sr-Latn-CS" sz="4000">
                <a:effectLst/>
              </a:rPr>
            </a:br>
            <a:r>
              <a:rPr lang="sr-Latn-CS" sz="4000">
                <a:effectLst/>
              </a:rPr>
              <a:t>indikacije</a:t>
            </a:r>
            <a:endParaRPr lang="en-US" sz="4000">
              <a:effectLst/>
            </a:endParaRPr>
          </a:p>
        </p:txBody>
      </p:sp>
      <p:sp>
        <p:nvSpPr>
          <p:cNvPr id="2754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>
                <a:effectLst/>
              </a:rPr>
              <a:t>Generalizovane</a:t>
            </a:r>
          </a:p>
          <a:p>
            <a:r>
              <a:rPr lang="sr-Latn-CS">
                <a:effectLst/>
              </a:rPr>
              <a:t>Parcijalne epilepsije</a:t>
            </a:r>
          </a:p>
          <a:p>
            <a:endParaRPr lang="sr-Latn-CS">
              <a:effectLst/>
            </a:endParaRPr>
          </a:p>
          <a:p>
            <a:endParaRPr lang="sr-Latn-CS">
              <a:effectLst/>
            </a:endParaRPr>
          </a:p>
          <a:p>
            <a:r>
              <a:rPr lang="sr-Latn-CS">
                <a:effectLst/>
              </a:rPr>
              <a:t>Bipolarni poremećaji</a:t>
            </a:r>
            <a:endParaRPr lang="en-US">
              <a:effectLst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 rtlCol="0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l">
              <a:defRPr/>
            </a:pPr>
            <a:r>
              <a:rPr lang="sr-Latn-CS" sz="3600" b="1" kern="1200">
                <a:solidFill>
                  <a:schemeClr val="tx1"/>
                </a:solidFill>
                <a:effectLst/>
                <a:cs typeface="Arial" pitchFamily="34" charset="0"/>
              </a:rPr>
              <a:t>Valproat za lečenje IGE </a:t>
            </a:r>
          </a:p>
        </p:txBody>
      </p:sp>
      <p:sp>
        <p:nvSpPr>
          <p:cNvPr id="276482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76400"/>
            <a:ext cx="8229600" cy="4572000"/>
          </a:xfrm>
          <a:noFill/>
        </p:spPr>
        <p:txBody>
          <a:bodyPr/>
          <a:lstStyle/>
          <a:p>
            <a:pPr marL="365125" indent="-255588" eaLnBrk="1" hangingPunct="1">
              <a:spcBef>
                <a:spcPts val="300"/>
              </a:spcBef>
            </a:pPr>
            <a:r>
              <a:rPr lang="sr-Latn-CS" sz="3600" b="1">
                <a:effectLst/>
              </a:rPr>
              <a:t>Širok spektar dejstva/snaga</a:t>
            </a:r>
          </a:p>
          <a:p>
            <a:pPr marL="620713" lvl="1" indent="-228600" eaLnBrk="1" hangingPunct="1">
              <a:spcBef>
                <a:spcPts val="300"/>
              </a:spcBef>
            </a:pPr>
            <a:r>
              <a:rPr lang="sr-Latn-CS" sz="3200" b="1">
                <a:solidFill>
                  <a:srgbClr val="9900CC"/>
                </a:solidFill>
                <a:effectLst/>
              </a:rPr>
              <a:t>apsansi </a:t>
            </a:r>
          </a:p>
          <a:p>
            <a:pPr marL="620713" lvl="1" indent="-228600" eaLnBrk="1" hangingPunct="1">
              <a:spcBef>
                <a:spcPts val="300"/>
              </a:spcBef>
            </a:pPr>
            <a:r>
              <a:rPr lang="sr-Latn-CS" sz="3200" b="1">
                <a:solidFill>
                  <a:srgbClr val="9900CC"/>
                </a:solidFill>
                <a:effectLst/>
              </a:rPr>
              <a:t>mioklonički napadi </a:t>
            </a:r>
          </a:p>
          <a:p>
            <a:pPr marL="620713" lvl="1" indent="-228600" eaLnBrk="1" hangingPunct="1">
              <a:spcBef>
                <a:spcPts val="300"/>
              </a:spcBef>
            </a:pPr>
            <a:r>
              <a:rPr lang="sr-Latn-CS" sz="3200" b="1">
                <a:solidFill>
                  <a:srgbClr val="9900CC"/>
                </a:solidFill>
                <a:effectLst/>
              </a:rPr>
              <a:t>GTK napadi </a:t>
            </a:r>
          </a:p>
        </p:txBody>
      </p:sp>
      <p:sp>
        <p:nvSpPr>
          <p:cNvPr id="276483" name="Freeform 33"/>
          <p:cNvSpPr>
            <a:spLocks/>
          </p:cNvSpPr>
          <p:nvPr/>
        </p:nvSpPr>
        <p:spPr bwMode="auto">
          <a:xfrm rot="-1675773">
            <a:off x="4183063" y="2173288"/>
            <a:ext cx="939800" cy="481012"/>
          </a:xfrm>
          <a:custGeom>
            <a:avLst/>
            <a:gdLst>
              <a:gd name="T0" fmla="*/ 2147483647 w 2594"/>
              <a:gd name="T1" fmla="*/ 2147483647 h 1593"/>
              <a:gd name="T2" fmla="*/ 2147483647 w 2594"/>
              <a:gd name="T3" fmla="*/ 2147483647 h 1593"/>
              <a:gd name="T4" fmla="*/ 2147483647 w 2594"/>
              <a:gd name="T5" fmla="*/ 2147483647 h 1593"/>
              <a:gd name="T6" fmla="*/ 2147483647 w 2594"/>
              <a:gd name="T7" fmla="*/ 2147483647 h 1593"/>
              <a:gd name="T8" fmla="*/ 2147483647 w 2594"/>
              <a:gd name="T9" fmla="*/ 2147483647 h 1593"/>
              <a:gd name="T10" fmla="*/ 2147483647 w 2594"/>
              <a:gd name="T11" fmla="*/ 2147483647 h 1593"/>
              <a:gd name="T12" fmla="*/ 2147483647 w 2594"/>
              <a:gd name="T13" fmla="*/ 2147483647 h 1593"/>
              <a:gd name="T14" fmla="*/ 2147483647 w 2594"/>
              <a:gd name="T15" fmla="*/ 2147483647 h 1593"/>
              <a:gd name="T16" fmla="*/ 2147483647 w 2594"/>
              <a:gd name="T17" fmla="*/ 2147483647 h 1593"/>
              <a:gd name="T18" fmla="*/ 2147483647 w 2594"/>
              <a:gd name="T19" fmla="*/ 2147483647 h 1593"/>
              <a:gd name="T20" fmla="*/ 2147483647 w 2594"/>
              <a:gd name="T21" fmla="*/ 2147483647 h 1593"/>
              <a:gd name="T22" fmla="*/ 2147483647 w 2594"/>
              <a:gd name="T23" fmla="*/ 2147483647 h 1593"/>
              <a:gd name="T24" fmla="*/ 2147483647 w 2594"/>
              <a:gd name="T25" fmla="*/ 2147483647 h 1593"/>
              <a:gd name="T26" fmla="*/ 2147483647 w 2594"/>
              <a:gd name="T27" fmla="*/ 2147483647 h 1593"/>
              <a:gd name="T28" fmla="*/ 2147483647 w 2594"/>
              <a:gd name="T29" fmla="*/ 2147483647 h 1593"/>
              <a:gd name="T30" fmla="*/ 2147483647 w 2594"/>
              <a:gd name="T31" fmla="*/ 2147483647 h 1593"/>
              <a:gd name="T32" fmla="*/ 2147483647 w 2594"/>
              <a:gd name="T33" fmla="*/ 2147483647 h 1593"/>
              <a:gd name="T34" fmla="*/ 2147483647 w 2594"/>
              <a:gd name="T35" fmla="*/ 2147483647 h 1593"/>
              <a:gd name="T36" fmla="*/ 2147483647 w 2594"/>
              <a:gd name="T37" fmla="*/ 2147483647 h 1593"/>
              <a:gd name="T38" fmla="*/ 2147483647 w 2594"/>
              <a:gd name="T39" fmla="*/ 2147483647 h 1593"/>
              <a:gd name="T40" fmla="*/ 2147483647 w 2594"/>
              <a:gd name="T41" fmla="*/ 2147483647 h 1593"/>
              <a:gd name="T42" fmla="*/ 2147483647 w 2594"/>
              <a:gd name="T43" fmla="*/ 2147483647 h 1593"/>
              <a:gd name="T44" fmla="*/ 2147483647 w 2594"/>
              <a:gd name="T45" fmla="*/ 2147483647 h 1593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594"/>
              <a:gd name="T70" fmla="*/ 0 h 1593"/>
              <a:gd name="T71" fmla="*/ 2594 w 2594"/>
              <a:gd name="T72" fmla="*/ 1593 h 1593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594" h="1593">
                <a:moveTo>
                  <a:pt x="1897" y="357"/>
                </a:moveTo>
                <a:cubicBezTo>
                  <a:pt x="1723" y="392"/>
                  <a:pt x="1572" y="450"/>
                  <a:pt x="1473" y="486"/>
                </a:cubicBezTo>
                <a:cubicBezTo>
                  <a:pt x="1347" y="539"/>
                  <a:pt x="1234" y="613"/>
                  <a:pt x="1139" y="676"/>
                </a:cubicBezTo>
                <a:cubicBezTo>
                  <a:pt x="1058" y="735"/>
                  <a:pt x="987" y="811"/>
                  <a:pt x="904" y="865"/>
                </a:cubicBezTo>
                <a:cubicBezTo>
                  <a:pt x="851" y="871"/>
                  <a:pt x="824" y="766"/>
                  <a:pt x="798" y="683"/>
                </a:cubicBezTo>
                <a:cubicBezTo>
                  <a:pt x="772" y="600"/>
                  <a:pt x="758" y="477"/>
                  <a:pt x="745" y="365"/>
                </a:cubicBezTo>
                <a:cubicBezTo>
                  <a:pt x="741" y="280"/>
                  <a:pt x="749" y="91"/>
                  <a:pt x="745" y="39"/>
                </a:cubicBezTo>
                <a:cubicBezTo>
                  <a:pt x="718" y="0"/>
                  <a:pt x="672" y="97"/>
                  <a:pt x="586" y="130"/>
                </a:cubicBezTo>
                <a:cubicBezTo>
                  <a:pt x="471" y="182"/>
                  <a:pt x="352" y="206"/>
                  <a:pt x="230" y="236"/>
                </a:cubicBezTo>
                <a:cubicBezTo>
                  <a:pt x="133" y="266"/>
                  <a:pt x="28" y="288"/>
                  <a:pt x="2" y="312"/>
                </a:cubicBezTo>
                <a:cubicBezTo>
                  <a:pt x="0" y="359"/>
                  <a:pt x="152" y="398"/>
                  <a:pt x="237" y="517"/>
                </a:cubicBezTo>
                <a:cubicBezTo>
                  <a:pt x="322" y="636"/>
                  <a:pt x="473" y="883"/>
                  <a:pt x="510" y="1024"/>
                </a:cubicBezTo>
                <a:cubicBezTo>
                  <a:pt x="547" y="1165"/>
                  <a:pt x="617" y="1299"/>
                  <a:pt x="654" y="1441"/>
                </a:cubicBezTo>
                <a:cubicBezTo>
                  <a:pt x="666" y="1488"/>
                  <a:pt x="682" y="1565"/>
                  <a:pt x="722" y="1593"/>
                </a:cubicBezTo>
                <a:cubicBezTo>
                  <a:pt x="756" y="1577"/>
                  <a:pt x="826" y="1402"/>
                  <a:pt x="859" y="1343"/>
                </a:cubicBezTo>
                <a:cubicBezTo>
                  <a:pt x="925" y="1242"/>
                  <a:pt x="1054" y="1065"/>
                  <a:pt x="1117" y="987"/>
                </a:cubicBezTo>
                <a:cubicBezTo>
                  <a:pt x="1200" y="894"/>
                  <a:pt x="1273" y="849"/>
                  <a:pt x="1359" y="782"/>
                </a:cubicBezTo>
                <a:cubicBezTo>
                  <a:pt x="1438" y="703"/>
                  <a:pt x="1544" y="653"/>
                  <a:pt x="1632" y="585"/>
                </a:cubicBezTo>
                <a:cubicBezTo>
                  <a:pt x="1722" y="528"/>
                  <a:pt x="1791" y="480"/>
                  <a:pt x="1897" y="441"/>
                </a:cubicBezTo>
                <a:cubicBezTo>
                  <a:pt x="2000" y="374"/>
                  <a:pt x="2150" y="361"/>
                  <a:pt x="2269" y="350"/>
                </a:cubicBezTo>
                <a:cubicBezTo>
                  <a:pt x="2360" y="352"/>
                  <a:pt x="2451" y="347"/>
                  <a:pt x="2541" y="357"/>
                </a:cubicBezTo>
                <a:cubicBezTo>
                  <a:pt x="2594" y="363"/>
                  <a:pt x="2520" y="274"/>
                  <a:pt x="2519" y="274"/>
                </a:cubicBezTo>
                <a:cubicBezTo>
                  <a:pt x="2412" y="274"/>
                  <a:pt x="2022" y="339"/>
                  <a:pt x="1897" y="357"/>
                </a:cubicBezTo>
                <a:close/>
              </a:path>
            </a:pathLst>
          </a:custGeom>
          <a:solidFill>
            <a:srgbClr val="008000">
              <a:alpha val="74901"/>
            </a:srgbClr>
          </a:solidFill>
          <a:ln w="28575">
            <a:solidFill>
              <a:srgbClr val="006600">
                <a:alpha val="49803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484" name="Freeform 33"/>
          <p:cNvSpPr>
            <a:spLocks/>
          </p:cNvSpPr>
          <p:nvPr/>
        </p:nvSpPr>
        <p:spPr bwMode="auto">
          <a:xfrm rot="-1675773">
            <a:off x="6316663" y="2706688"/>
            <a:ext cx="939800" cy="481012"/>
          </a:xfrm>
          <a:custGeom>
            <a:avLst/>
            <a:gdLst>
              <a:gd name="T0" fmla="*/ 2147483647 w 2594"/>
              <a:gd name="T1" fmla="*/ 2147483647 h 1593"/>
              <a:gd name="T2" fmla="*/ 2147483647 w 2594"/>
              <a:gd name="T3" fmla="*/ 2147483647 h 1593"/>
              <a:gd name="T4" fmla="*/ 2147483647 w 2594"/>
              <a:gd name="T5" fmla="*/ 2147483647 h 1593"/>
              <a:gd name="T6" fmla="*/ 2147483647 w 2594"/>
              <a:gd name="T7" fmla="*/ 2147483647 h 1593"/>
              <a:gd name="T8" fmla="*/ 2147483647 w 2594"/>
              <a:gd name="T9" fmla="*/ 2147483647 h 1593"/>
              <a:gd name="T10" fmla="*/ 2147483647 w 2594"/>
              <a:gd name="T11" fmla="*/ 2147483647 h 1593"/>
              <a:gd name="T12" fmla="*/ 2147483647 w 2594"/>
              <a:gd name="T13" fmla="*/ 2147483647 h 1593"/>
              <a:gd name="T14" fmla="*/ 2147483647 w 2594"/>
              <a:gd name="T15" fmla="*/ 2147483647 h 1593"/>
              <a:gd name="T16" fmla="*/ 2147483647 w 2594"/>
              <a:gd name="T17" fmla="*/ 2147483647 h 1593"/>
              <a:gd name="T18" fmla="*/ 2147483647 w 2594"/>
              <a:gd name="T19" fmla="*/ 2147483647 h 1593"/>
              <a:gd name="T20" fmla="*/ 2147483647 w 2594"/>
              <a:gd name="T21" fmla="*/ 2147483647 h 1593"/>
              <a:gd name="T22" fmla="*/ 2147483647 w 2594"/>
              <a:gd name="T23" fmla="*/ 2147483647 h 1593"/>
              <a:gd name="T24" fmla="*/ 2147483647 w 2594"/>
              <a:gd name="T25" fmla="*/ 2147483647 h 1593"/>
              <a:gd name="T26" fmla="*/ 2147483647 w 2594"/>
              <a:gd name="T27" fmla="*/ 2147483647 h 1593"/>
              <a:gd name="T28" fmla="*/ 2147483647 w 2594"/>
              <a:gd name="T29" fmla="*/ 2147483647 h 1593"/>
              <a:gd name="T30" fmla="*/ 2147483647 w 2594"/>
              <a:gd name="T31" fmla="*/ 2147483647 h 1593"/>
              <a:gd name="T32" fmla="*/ 2147483647 w 2594"/>
              <a:gd name="T33" fmla="*/ 2147483647 h 1593"/>
              <a:gd name="T34" fmla="*/ 2147483647 w 2594"/>
              <a:gd name="T35" fmla="*/ 2147483647 h 1593"/>
              <a:gd name="T36" fmla="*/ 2147483647 w 2594"/>
              <a:gd name="T37" fmla="*/ 2147483647 h 1593"/>
              <a:gd name="T38" fmla="*/ 2147483647 w 2594"/>
              <a:gd name="T39" fmla="*/ 2147483647 h 1593"/>
              <a:gd name="T40" fmla="*/ 2147483647 w 2594"/>
              <a:gd name="T41" fmla="*/ 2147483647 h 1593"/>
              <a:gd name="T42" fmla="*/ 2147483647 w 2594"/>
              <a:gd name="T43" fmla="*/ 2147483647 h 1593"/>
              <a:gd name="T44" fmla="*/ 2147483647 w 2594"/>
              <a:gd name="T45" fmla="*/ 2147483647 h 1593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594"/>
              <a:gd name="T70" fmla="*/ 0 h 1593"/>
              <a:gd name="T71" fmla="*/ 2594 w 2594"/>
              <a:gd name="T72" fmla="*/ 1593 h 1593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594" h="1593">
                <a:moveTo>
                  <a:pt x="1897" y="357"/>
                </a:moveTo>
                <a:cubicBezTo>
                  <a:pt x="1723" y="392"/>
                  <a:pt x="1572" y="450"/>
                  <a:pt x="1473" y="486"/>
                </a:cubicBezTo>
                <a:cubicBezTo>
                  <a:pt x="1347" y="539"/>
                  <a:pt x="1234" y="613"/>
                  <a:pt x="1139" y="676"/>
                </a:cubicBezTo>
                <a:cubicBezTo>
                  <a:pt x="1058" y="735"/>
                  <a:pt x="987" y="811"/>
                  <a:pt x="904" y="865"/>
                </a:cubicBezTo>
                <a:cubicBezTo>
                  <a:pt x="851" y="871"/>
                  <a:pt x="824" y="766"/>
                  <a:pt x="798" y="683"/>
                </a:cubicBezTo>
                <a:cubicBezTo>
                  <a:pt x="772" y="600"/>
                  <a:pt x="758" y="477"/>
                  <a:pt x="745" y="365"/>
                </a:cubicBezTo>
                <a:cubicBezTo>
                  <a:pt x="741" y="280"/>
                  <a:pt x="749" y="91"/>
                  <a:pt x="745" y="39"/>
                </a:cubicBezTo>
                <a:cubicBezTo>
                  <a:pt x="718" y="0"/>
                  <a:pt x="672" y="97"/>
                  <a:pt x="586" y="130"/>
                </a:cubicBezTo>
                <a:cubicBezTo>
                  <a:pt x="471" y="182"/>
                  <a:pt x="352" y="206"/>
                  <a:pt x="230" y="236"/>
                </a:cubicBezTo>
                <a:cubicBezTo>
                  <a:pt x="133" y="266"/>
                  <a:pt x="28" y="288"/>
                  <a:pt x="2" y="312"/>
                </a:cubicBezTo>
                <a:cubicBezTo>
                  <a:pt x="0" y="359"/>
                  <a:pt x="152" y="398"/>
                  <a:pt x="237" y="517"/>
                </a:cubicBezTo>
                <a:cubicBezTo>
                  <a:pt x="322" y="636"/>
                  <a:pt x="473" y="883"/>
                  <a:pt x="510" y="1024"/>
                </a:cubicBezTo>
                <a:cubicBezTo>
                  <a:pt x="547" y="1165"/>
                  <a:pt x="617" y="1299"/>
                  <a:pt x="654" y="1441"/>
                </a:cubicBezTo>
                <a:cubicBezTo>
                  <a:pt x="666" y="1488"/>
                  <a:pt x="682" y="1565"/>
                  <a:pt x="722" y="1593"/>
                </a:cubicBezTo>
                <a:cubicBezTo>
                  <a:pt x="756" y="1577"/>
                  <a:pt x="826" y="1402"/>
                  <a:pt x="859" y="1343"/>
                </a:cubicBezTo>
                <a:cubicBezTo>
                  <a:pt x="925" y="1242"/>
                  <a:pt x="1054" y="1065"/>
                  <a:pt x="1117" y="987"/>
                </a:cubicBezTo>
                <a:cubicBezTo>
                  <a:pt x="1200" y="894"/>
                  <a:pt x="1273" y="849"/>
                  <a:pt x="1359" y="782"/>
                </a:cubicBezTo>
                <a:cubicBezTo>
                  <a:pt x="1438" y="703"/>
                  <a:pt x="1544" y="653"/>
                  <a:pt x="1632" y="585"/>
                </a:cubicBezTo>
                <a:cubicBezTo>
                  <a:pt x="1722" y="528"/>
                  <a:pt x="1791" y="480"/>
                  <a:pt x="1897" y="441"/>
                </a:cubicBezTo>
                <a:cubicBezTo>
                  <a:pt x="2000" y="374"/>
                  <a:pt x="2150" y="361"/>
                  <a:pt x="2269" y="350"/>
                </a:cubicBezTo>
                <a:cubicBezTo>
                  <a:pt x="2360" y="352"/>
                  <a:pt x="2451" y="347"/>
                  <a:pt x="2541" y="357"/>
                </a:cubicBezTo>
                <a:cubicBezTo>
                  <a:pt x="2594" y="363"/>
                  <a:pt x="2520" y="274"/>
                  <a:pt x="2519" y="274"/>
                </a:cubicBezTo>
                <a:cubicBezTo>
                  <a:pt x="2412" y="274"/>
                  <a:pt x="2022" y="339"/>
                  <a:pt x="1897" y="357"/>
                </a:cubicBezTo>
                <a:close/>
              </a:path>
            </a:pathLst>
          </a:custGeom>
          <a:solidFill>
            <a:srgbClr val="008000">
              <a:alpha val="74901"/>
            </a:srgbClr>
          </a:solidFill>
          <a:ln w="28575">
            <a:solidFill>
              <a:srgbClr val="006600">
                <a:alpha val="49803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485" name="Freeform 33"/>
          <p:cNvSpPr>
            <a:spLocks/>
          </p:cNvSpPr>
          <p:nvPr/>
        </p:nvSpPr>
        <p:spPr bwMode="auto">
          <a:xfrm rot="-1675773">
            <a:off x="4945063" y="3240088"/>
            <a:ext cx="939800" cy="481012"/>
          </a:xfrm>
          <a:custGeom>
            <a:avLst/>
            <a:gdLst>
              <a:gd name="T0" fmla="*/ 2147483647 w 2594"/>
              <a:gd name="T1" fmla="*/ 2147483647 h 1593"/>
              <a:gd name="T2" fmla="*/ 2147483647 w 2594"/>
              <a:gd name="T3" fmla="*/ 2147483647 h 1593"/>
              <a:gd name="T4" fmla="*/ 2147483647 w 2594"/>
              <a:gd name="T5" fmla="*/ 2147483647 h 1593"/>
              <a:gd name="T6" fmla="*/ 2147483647 w 2594"/>
              <a:gd name="T7" fmla="*/ 2147483647 h 1593"/>
              <a:gd name="T8" fmla="*/ 2147483647 w 2594"/>
              <a:gd name="T9" fmla="*/ 2147483647 h 1593"/>
              <a:gd name="T10" fmla="*/ 2147483647 w 2594"/>
              <a:gd name="T11" fmla="*/ 2147483647 h 1593"/>
              <a:gd name="T12" fmla="*/ 2147483647 w 2594"/>
              <a:gd name="T13" fmla="*/ 2147483647 h 1593"/>
              <a:gd name="T14" fmla="*/ 2147483647 w 2594"/>
              <a:gd name="T15" fmla="*/ 2147483647 h 1593"/>
              <a:gd name="T16" fmla="*/ 2147483647 w 2594"/>
              <a:gd name="T17" fmla="*/ 2147483647 h 1593"/>
              <a:gd name="T18" fmla="*/ 2147483647 w 2594"/>
              <a:gd name="T19" fmla="*/ 2147483647 h 1593"/>
              <a:gd name="T20" fmla="*/ 2147483647 w 2594"/>
              <a:gd name="T21" fmla="*/ 2147483647 h 1593"/>
              <a:gd name="T22" fmla="*/ 2147483647 w 2594"/>
              <a:gd name="T23" fmla="*/ 2147483647 h 1593"/>
              <a:gd name="T24" fmla="*/ 2147483647 w 2594"/>
              <a:gd name="T25" fmla="*/ 2147483647 h 1593"/>
              <a:gd name="T26" fmla="*/ 2147483647 w 2594"/>
              <a:gd name="T27" fmla="*/ 2147483647 h 1593"/>
              <a:gd name="T28" fmla="*/ 2147483647 w 2594"/>
              <a:gd name="T29" fmla="*/ 2147483647 h 1593"/>
              <a:gd name="T30" fmla="*/ 2147483647 w 2594"/>
              <a:gd name="T31" fmla="*/ 2147483647 h 1593"/>
              <a:gd name="T32" fmla="*/ 2147483647 w 2594"/>
              <a:gd name="T33" fmla="*/ 2147483647 h 1593"/>
              <a:gd name="T34" fmla="*/ 2147483647 w 2594"/>
              <a:gd name="T35" fmla="*/ 2147483647 h 1593"/>
              <a:gd name="T36" fmla="*/ 2147483647 w 2594"/>
              <a:gd name="T37" fmla="*/ 2147483647 h 1593"/>
              <a:gd name="T38" fmla="*/ 2147483647 w 2594"/>
              <a:gd name="T39" fmla="*/ 2147483647 h 1593"/>
              <a:gd name="T40" fmla="*/ 2147483647 w 2594"/>
              <a:gd name="T41" fmla="*/ 2147483647 h 1593"/>
              <a:gd name="T42" fmla="*/ 2147483647 w 2594"/>
              <a:gd name="T43" fmla="*/ 2147483647 h 1593"/>
              <a:gd name="T44" fmla="*/ 2147483647 w 2594"/>
              <a:gd name="T45" fmla="*/ 2147483647 h 1593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594"/>
              <a:gd name="T70" fmla="*/ 0 h 1593"/>
              <a:gd name="T71" fmla="*/ 2594 w 2594"/>
              <a:gd name="T72" fmla="*/ 1593 h 1593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594" h="1593">
                <a:moveTo>
                  <a:pt x="1897" y="357"/>
                </a:moveTo>
                <a:cubicBezTo>
                  <a:pt x="1723" y="392"/>
                  <a:pt x="1572" y="450"/>
                  <a:pt x="1473" y="486"/>
                </a:cubicBezTo>
                <a:cubicBezTo>
                  <a:pt x="1347" y="539"/>
                  <a:pt x="1234" y="613"/>
                  <a:pt x="1139" y="676"/>
                </a:cubicBezTo>
                <a:cubicBezTo>
                  <a:pt x="1058" y="735"/>
                  <a:pt x="987" y="811"/>
                  <a:pt x="904" y="865"/>
                </a:cubicBezTo>
                <a:cubicBezTo>
                  <a:pt x="851" y="871"/>
                  <a:pt x="824" y="766"/>
                  <a:pt x="798" y="683"/>
                </a:cubicBezTo>
                <a:cubicBezTo>
                  <a:pt x="772" y="600"/>
                  <a:pt x="758" y="477"/>
                  <a:pt x="745" y="365"/>
                </a:cubicBezTo>
                <a:cubicBezTo>
                  <a:pt x="741" y="280"/>
                  <a:pt x="749" y="91"/>
                  <a:pt x="745" y="39"/>
                </a:cubicBezTo>
                <a:cubicBezTo>
                  <a:pt x="718" y="0"/>
                  <a:pt x="672" y="97"/>
                  <a:pt x="586" y="130"/>
                </a:cubicBezTo>
                <a:cubicBezTo>
                  <a:pt x="471" y="182"/>
                  <a:pt x="352" y="206"/>
                  <a:pt x="230" y="236"/>
                </a:cubicBezTo>
                <a:cubicBezTo>
                  <a:pt x="133" y="266"/>
                  <a:pt x="28" y="288"/>
                  <a:pt x="2" y="312"/>
                </a:cubicBezTo>
                <a:cubicBezTo>
                  <a:pt x="0" y="359"/>
                  <a:pt x="152" y="398"/>
                  <a:pt x="237" y="517"/>
                </a:cubicBezTo>
                <a:cubicBezTo>
                  <a:pt x="322" y="636"/>
                  <a:pt x="473" y="883"/>
                  <a:pt x="510" y="1024"/>
                </a:cubicBezTo>
                <a:cubicBezTo>
                  <a:pt x="547" y="1165"/>
                  <a:pt x="617" y="1299"/>
                  <a:pt x="654" y="1441"/>
                </a:cubicBezTo>
                <a:cubicBezTo>
                  <a:pt x="666" y="1488"/>
                  <a:pt x="682" y="1565"/>
                  <a:pt x="722" y="1593"/>
                </a:cubicBezTo>
                <a:cubicBezTo>
                  <a:pt x="756" y="1577"/>
                  <a:pt x="826" y="1402"/>
                  <a:pt x="859" y="1343"/>
                </a:cubicBezTo>
                <a:cubicBezTo>
                  <a:pt x="925" y="1242"/>
                  <a:pt x="1054" y="1065"/>
                  <a:pt x="1117" y="987"/>
                </a:cubicBezTo>
                <a:cubicBezTo>
                  <a:pt x="1200" y="894"/>
                  <a:pt x="1273" y="849"/>
                  <a:pt x="1359" y="782"/>
                </a:cubicBezTo>
                <a:cubicBezTo>
                  <a:pt x="1438" y="703"/>
                  <a:pt x="1544" y="653"/>
                  <a:pt x="1632" y="585"/>
                </a:cubicBezTo>
                <a:cubicBezTo>
                  <a:pt x="1722" y="528"/>
                  <a:pt x="1791" y="480"/>
                  <a:pt x="1897" y="441"/>
                </a:cubicBezTo>
                <a:cubicBezTo>
                  <a:pt x="2000" y="374"/>
                  <a:pt x="2150" y="361"/>
                  <a:pt x="2269" y="350"/>
                </a:cubicBezTo>
                <a:cubicBezTo>
                  <a:pt x="2360" y="352"/>
                  <a:pt x="2451" y="347"/>
                  <a:pt x="2541" y="357"/>
                </a:cubicBezTo>
                <a:cubicBezTo>
                  <a:pt x="2594" y="363"/>
                  <a:pt x="2520" y="274"/>
                  <a:pt x="2519" y="274"/>
                </a:cubicBezTo>
                <a:cubicBezTo>
                  <a:pt x="2412" y="274"/>
                  <a:pt x="2022" y="339"/>
                  <a:pt x="1897" y="357"/>
                </a:cubicBezTo>
                <a:close/>
              </a:path>
            </a:pathLst>
          </a:custGeom>
          <a:solidFill>
            <a:srgbClr val="008000">
              <a:alpha val="74901"/>
            </a:srgbClr>
          </a:solidFill>
          <a:ln w="28575">
            <a:solidFill>
              <a:srgbClr val="006600">
                <a:alpha val="49803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>
                <a:effectLst/>
              </a:rPr>
              <a:t>Terapijska šema</a:t>
            </a:r>
            <a:endParaRPr lang="en-US">
              <a:effectLst/>
            </a:endParaRPr>
          </a:p>
        </p:txBody>
      </p:sp>
      <p:graphicFrame>
        <p:nvGraphicFramePr>
          <p:cNvPr id="368643" name="Group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30726"/>
        </p:xfrm>
        <a:graphic>
          <a:graphicData uri="http://schemas.openxmlformats.org/drawingml/2006/table">
            <a:tbl>
              <a:tblPr/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65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Terapijska šema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početi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dnevni interval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Uobičajena doza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5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monoterapija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500 mg jednom dnevno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Za 250 mg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1000-2000 mg podeljena u dve doze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>
                <a:effectLst/>
              </a:rPr>
              <a:t>опрез</a:t>
            </a:r>
          </a:p>
        </p:txBody>
      </p:sp>
      <p:sp>
        <p:nvSpPr>
          <p:cNvPr id="280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>
                <a:effectLst/>
              </a:rPr>
              <a:t>Хепатична инсуфицијенција</a:t>
            </a:r>
          </a:p>
          <a:p>
            <a:r>
              <a:rPr lang="sr-Latn-CS">
                <a:effectLst/>
              </a:rPr>
              <a:t>порфирија</a:t>
            </a:r>
            <a:endParaRPr lang="sr-Cyrl-CS">
              <a:effectLst/>
            </a:endParaRPr>
          </a:p>
          <a:p>
            <a:r>
              <a:rPr lang="sr-Latn-CS">
                <a:effectLst/>
              </a:rPr>
              <a:t> није д</a:t>
            </a:r>
            <a:r>
              <a:rPr lang="sr-Cyrl-CS">
                <a:effectLst/>
              </a:rPr>
              <a:t>озвољен у трудноћи</a:t>
            </a:r>
            <a:endParaRPr lang="sr-Latn-CS">
              <a:effectLst/>
            </a:endParaRPr>
          </a:p>
          <a:p>
            <a:endParaRPr lang="sr-Latn-CS">
              <a:effectLst/>
            </a:endParaRPr>
          </a:p>
          <a:p>
            <a:r>
              <a:rPr lang="sr-Cyrl-CS">
                <a:solidFill>
                  <a:srgbClr val="FFFF00"/>
                </a:solidFill>
                <a:effectLst/>
              </a:rPr>
              <a:t>Не примењивати код жена у генеративном периоду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1" name="Title 1"/>
          <p:cNvSpPr>
            <a:spLocks noGrp="1"/>
          </p:cNvSpPr>
          <p:nvPr>
            <p:ph type="title" idx="4294967295"/>
          </p:nvPr>
        </p:nvSpPr>
        <p:spPr>
          <a:xfrm>
            <a:off x="457200" y="276225"/>
            <a:ext cx="8229600" cy="1130300"/>
          </a:xfrm>
          <a:noFill/>
        </p:spPr>
        <p:txBody>
          <a:bodyPr/>
          <a:lstStyle/>
          <a:p>
            <a:r>
              <a:rPr lang="en-US" sz="3600">
                <a:solidFill>
                  <a:srgbClr val="FFFF00"/>
                </a:solidFill>
                <a:effectLst/>
              </a:rPr>
              <a:t>Lamotrigin: jedini od 4 zvezde koji živi</a:t>
            </a:r>
            <a:r>
              <a:rPr lang="en-US">
                <a:effectLst/>
              </a:rPr>
              <a:t> </a:t>
            </a:r>
          </a:p>
        </p:txBody>
      </p:sp>
      <p:sp>
        <p:nvSpPr>
          <p:cNvPr id="281602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3375"/>
            <a:ext cx="8229600" cy="4532313"/>
          </a:xfrm>
          <a:noFill/>
        </p:spPr>
        <p:txBody>
          <a:bodyPr/>
          <a:lstStyle/>
          <a:p>
            <a:r>
              <a:rPr lang="en-US" sz="2800">
                <a:effectLst/>
              </a:rPr>
              <a:t>Четири звезде раних 1990. година </a:t>
            </a:r>
          </a:p>
          <a:p>
            <a:pPr lvl="1"/>
            <a:r>
              <a:rPr lang="en-US" sz="2400">
                <a:effectLst/>
              </a:rPr>
              <a:t>вигабатрин, габапенин, фелбамат, </a:t>
            </a:r>
            <a:r>
              <a:rPr lang="en-US" sz="2400" b="1">
                <a:solidFill>
                  <a:srgbClr val="FFFF00"/>
                </a:solidFill>
                <a:effectLst/>
              </a:rPr>
              <a:t>ламотригин</a:t>
            </a:r>
            <a:r>
              <a:rPr lang="en-US" sz="2400">
                <a:solidFill>
                  <a:srgbClr val="FFFF00"/>
                </a:solidFill>
                <a:effectLst/>
              </a:rPr>
              <a:t> </a:t>
            </a:r>
          </a:p>
          <a:p>
            <a:r>
              <a:rPr lang="sr-Latn-CS" sz="2800">
                <a:effectLst/>
              </a:rPr>
              <a:t>Ламотригин испољава благо антифолатно дејство</a:t>
            </a:r>
          </a:p>
          <a:p>
            <a:r>
              <a:rPr lang="sr-Latn-CS" sz="2800" b="1">
                <a:solidFill>
                  <a:srgbClr val="FFFF00"/>
                </a:solidFill>
                <a:effectLst/>
              </a:rPr>
              <a:t>Не ремети когнитивне функције</a:t>
            </a:r>
            <a:r>
              <a:rPr lang="sr-Latn-CS" sz="2800">
                <a:effectLst/>
              </a:rPr>
              <a:t> 	</a:t>
            </a:r>
          </a:p>
          <a:p>
            <a:r>
              <a:rPr lang="sr-Latn-CS" sz="2800">
                <a:effectLst/>
              </a:rPr>
              <a:t>Главна компликација: </a:t>
            </a:r>
            <a:r>
              <a:rPr lang="sr-Latn-CS" sz="2400">
                <a:effectLst/>
              </a:rPr>
              <a:t>идиосинкратска оспа (до 15% болесника) </a:t>
            </a:r>
          </a:p>
          <a:p>
            <a:r>
              <a:rPr lang="sr-Latn-CS" sz="2800" b="1">
                <a:effectLst/>
              </a:rPr>
              <a:t>Фактор ризика за идиосинкратску оспу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5" name="Title 1"/>
          <p:cNvSpPr>
            <a:spLocks noGrp="1"/>
          </p:cNvSpPr>
          <p:nvPr>
            <p:ph type="title" idx="4294967295"/>
          </p:nvPr>
        </p:nvSpPr>
        <p:spPr>
          <a:xfrm>
            <a:off x="457200" y="276225"/>
            <a:ext cx="8229600" cy="1130300"/>
          </a:xfrm>
          <a:noFill/>
        </p:spPr>
        <p:txBody>
          <a:bodyPr/>
          <a:lstStyle/>
          <a:p>
            <a:r>
              <a:rPr lang="en-US" sz="4000">
                <a:effectLst/>
              </a:rPr>
              <a:t>Механизам дејства ламотригина </a:t>
            </a:r>
          </a:p>
        </p:txBody>
      </p:sp>
      <p:sp>
        <p:nvSpPr>
          <p:cNvPr id="28262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3375"/>
            <a:ext cx="8229600" cy="4532313"/>
          </a:xfrm>
          <a:noFill/>
        </p:spPr>
        <p:txBody>
          <a:bodyPr/>
          <a:lstStyle/>
          <a:p>
            <a:r>
              <a:rPr lang="sr-Cyrl-CS">
                <a:effectLst/>
              </a:rPr>
              <a:t>Инхибира волтажно зависне </a:t>
            </a:r>
            <a:r>
              <a:rPr lang="en-US">
                <a:effectLst/>
              </a:rPr>
              <a:t>Na</a:t>
            </a:r>
            <a:r>
              <a:rPr lang="sr-Cyrl-CS" baseline="30000">
                <a:effectLst/>
              </a:rPr>
              <a:t>+</a:t>
            </a:r>
            <a:r>
              <a:rPr lang="sr-Cyrl-CS">
                <a:effectLst/>
              </a:rPr>
              <a:t> канале</a:t>
            </a:r>
          </a:p>
          <a:p>
            <a:r>
              <a:rPr lang="sr-Cyrl-CS">
                <a:effectLst/>
              </a:rPr>
              <a:t>Инхибира </a:t>
            </a:r>
            <a:r>
              <a:rPr lang="en-US">
                <a:effectLst/>
              </a:rPr>
              <a:t>Ca</a:t>
            </a:r>
            <a:r>
              <a:rPr lang="sr-Cyrl-CS" baseline="30000">
                <a:effectLst/>
              </a:rPr>
              <a:t>++</a:t>
            </a:r>
            <a:r>
              <a:rPr lang="sr-Cyrl-CS">
                <a:effectLst/>
              </a:rPr>
              <a:t> канала </a:t>
            </a:r>
          </a:p>
          <a:p>
            <a:pPr>
              <a:buFont typeface="Wingdings" pitchFamily="2" charset="2"/>
              <a:buNone/>
            </a:pPr>
            <a:endParaRPr lang="sr-Cyrl-CS">
              <a:effectLst/>
            </a:endParaRPr>
          </a:p>
          <a:p>
            <a:pPr lvl="1">
              <a:buFont typeface="Arial" charset="0"/>
              <a:buChar char="•"/>
            </a:pPr>
            <a:endParaRPr lang="en-US">
              <a:effectLst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sz="4000" b="1"/>
              <a:t>Мултиаксијални нивои дијагнозе епилепсије</a:t>
            </a:r>
            <a:endParaRPr lang="en-US" sz="4000" b="1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sz="2800">
                <a:solidFill>
                  <a:srgbClr val="FFFF00"/>
                </a:solidFill>
              </a:rPr>
              <a:t>Квалитативна дијагноза (да ли јесте или није епилепсија)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/>
              <a:t>Разликоване спонтаних од провоцираних епилептичних напада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/>
              <a:t>Типолошка дијагноза (о ком типу напада се ради)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/>
              <a:t>Синдромска дијагноза (о којој епилептичној болести или синдрому се ради)</a:t>
            </a:r>
            <a:endParaRPr lang="en-US" sz="280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>
                <a:effectLst/>
              </a:rPr>
              <a:t>Индикација</a:t>
            </a:r>
            <a:endParaRPr lang="en-US">
              <a:effectLst/>
            </a:endParaRPr>
          </a:p>
        </p:txBody>
      </p:sp>
      <p:graphicFrame>
        <p:nvGraphicFramePr>
          <p:cNvPr id="352276" name="Group 20"/>
          <p:cNvGraphicFramePr>
            <a:graphicFrameLocks noGrp="1"/>
          </p:cNvGraphicFramePr>
          <p:nvPr>
            <p:ph idx="1"/>
          </p:nvPr>
        </p:nvGraphicFramePr>
        <p:xfrm>
          <a:off x="609600" y="1295400"/>
          <a:ext cx="8229600" cy="4073526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36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 година и старији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Адјувантна или монотерапија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2-12 година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Адјувантна терапија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6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1.Генерализовани напади (ГТК)и Парцијални напади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sr-Cyrl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Lennox-Gastaut syndrom</a:t>
                      </a:r>
                      <a:endParaRPr kumimoji="0" lang="sr-Cyrl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Genrelazivovani (GTK)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Monoterapija apsans napada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parcijalni napadi</a:t>
                      </a:r>
                    </a:p>
                    <a:p>
                      <a:pPr marL="533400" marR="0" lvl="0" indent="-5334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Lennox-Gastaut syndrom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52277" name="Text Box 21"/>
          <p:cNvSpPr txBox="1">
            <a:spLocks noChangeArrowheads="1"/>
          </p:cNvSpPr>
          <p:nvPr/>
        </p:nvSpPr>
        <p:spPr bwMode="auto">
          <a:xfrm>
            <a:off x="609600" y="5791200"/>
            <a:ext cx="2895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sr-Latn-CS"/>
              <a:t>Bipolarni poremećaji</a:t>
            </a:r>
            <a:endParaRPr lang="en-US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/>
              </a:rPr>
              <a:t>ламотригина</a:t>
            </a:r>
          </a:p>
        </p:txBody>
      </p:sp>
      <p:sp>
        <p:nvSpPr>
          <p:cNvPr id="2867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>
                <a:effectLst/>
              </a:rPr>
              <a:t>Облици:само таблете</a:t>
            </a:r>
          </a:p>
          <a:p>
            <a:pPr>
              <a:buFont typeface="Wingdings" pitchFamily="2" charset="2"/>
              <a:buNone/>
            </a:pPr>
            <a:r>
              <a:rPr lang="sr-Cyrl-CS">
                <a:effectLst/>
              </a:rPr>
              <a:t>(Lamect,Ламoтrаl, Ламотрi</a:t>
            </a:r>
            <a:r>
              <a:rPr lang="sr-Latn-CS">
                <a:effectLst/>
              </a:rPr>
              <a:t>x</a:t>
            </a:r>
            <a:r>
              <a:rPr lang="sr-Cyrl-CS">
                <a:effectLst/>
              </a:rPr>
              <a:t>, Lam</a:t>
            </a:r>
            <a:r>
              <a:rPr lang="sr-Latn-CS">
                <a:effectLst/>
              </a:rPr>
              <a:t>ictal</a:t>
            </a:r>
            <a:r>
              <a:rPr lang="sr-Cyrl-CS">
                <a:effectLst/>
              </a:rPr>
              <a:t>, Solаbаn, Ламал, Lamо</a:t>
            </a:r>
            <a:r>
              <a:rPr lang="sr-Latn-CS">
                <a:effectLst/>
              </a:rPr>
              <a:t>x</a:t>
            </a:r>
            <a:r>
              <a:rPr lang="sr-Cyrl-CS">
                <a:effectLst/>
              </a:rPr>
              <a:t> )</a:t>
            </a:r>
          </a:p>
          <a:p>
            <a:pPr>
              <a:buFont typeface="Wingdings" pitchFamily="2" charset="2"/>
              <a:buNone/>
            </a:pPr>
            <a:endParaRPr lang="sr-Cyrl-CS">
              <a:effectLst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>
                <a:effectLst/>
              </a:rPr>
              <a:t>Terapijska šema</a:t>
            </a:r>
            <a:endParaRPr lang="en-US">
              <a:effectLst/>
            </a:endParaRPr>
          </a:p>
        </p:txBody>
      </p:sp>
      <p:graphicFrame>
        <p:nvGraphicFramePr>
          <p:cNvPr id="354346" name="Group 4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30726"/>
        </p:xfrm>
        <a:graphic>
          <a:graphicData uri="http://schemas.openxmlformats.org/drawingml/2006/table">
            <a:tbl>
              <a:tblPr/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65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Terapijska šema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1-2 nedelje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3-4 nedelje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Uobičajena doza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5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monoterapija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25mg jednom dnevno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 mg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Jednom dnevno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100-200 mg podeljena u dve doze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-povećavati po 50 mg svake II nedelje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(max 500 mg/dn)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>
                <a:effectLst/>
              </a:rPr>
              <a:t>опрез</a:t>
            </a:r>
          </a:p>
        </p:txBody>
      </p:sp>
      <p:sp>
        <p:nvSpPr>
          <p:cNvPr id="2897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>
                <a:effectLst/>
              </a:rPr>
              <a:t>Бубрежна инсуфицијенција</a:t>
            </a:r>
          </a:p>
          <a:p>
            <a:r>
              <a:rPr lang="sr-Cyrl-CS">
                <a:effectLst/>
              </a:rPr>
              <a:t>Хепатична инсуфицијенција</a:t>
            </a:r>
          </a:p>
          <a:p>
            <a:endParaRPr lang="sr-Cyrl-CS">
              <a:effectLst/>
            </a:endParaRPr>
          </a:p>
          <a:p>
            <a:r>
              <a:rPr lang="sr-Cyrl-CS">
                <a:effectLst/>
              </a:rPr>
              <a:t>Дозвољен у трудноћи уз додавање  фолне киселине</a:t>
            </a:r>
          </a:p>
          <a:p>
            <a:r>
              <a:rPr lang="sr-Cyrl-CS">
                <a:effectLst/>
              </a:rPr>
              <a:t>Дојење-50% конц у млеку (процена)</a:t>
            </a:r>
          </a:p>
          <a:p>
            <a:pPr>
              <a:buFont typeface="Wingdings" pitchFamily="2" charset="2"/>
              <a:buNone/>
            </a:pPr>
            <a:endParaRPr lang="sr-Cyrl-CS">
              <a:effectLst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	</a:t>
            </a:r>
            <a:r>
              <a:rPr lang="sr-Cyrl-RS" dirty="0">
                <a:effectLst/>
              </a:rPr>
              <a:t>Топирамат </a:t>
            </a:r>
            <a:r>
              <a:rPr lang="sr-Cyrl-CS" dirty="0">
                <a:effectLst/>
              </a:rPr>
              <a:t>индикација</a:t>
            </a:r>
            <a:endParaRPr lang="en-US" dirty="0">
              <a:effectLst/>
            </a:endParaRPr>
          </a:p>
        </p:txBody>
      </p:sp>
      <p:sp>
        <p:nvSpPr>
          <p:cNvPr id="2918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>
                <a:effectLst/>
              </a:rPr>
              <a:t>Парцијални напади са и без генерализације</a:t>
            </a:r>
          </a:p>
          <a:p>
            <a:r>
              <a:rPr lang="sr-Cyrl-CS" sz="2800">
                <a:effectLst/>
              </a:rPr>
              <a:t>Примарно генерализовани  тоничко-клонички  напади</a:t>
            </a:r>
          </a:p>
          <a:p>
            <a:endParaRPr lang="sr-Cyrl-CS" sz="2800">
              <a:effectLst/>
            </a:endParaRPr>
          </a:p>
          <a:p>
            <a:r>
              <a:rPr lang="sr-Cyrl-CS" sz="2800">
                <a:effectLst/>
              </a:rPr>
              <a:t>Профилакса мигрене</a:t>
            </a:r>
          </a:p>
          <a:p>
            <a:endParaRPr lang="en-US">
              <a:effectLst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>
                <a:effectLst/>
              </a:rPr>
              <a:t>опрез</a:t>
            </a:r>
          </a:p>
        </p:txBody>
      </p:sp>
      <p:sp>
        <p:nvSpPr>
          <p:cNvPr id="2928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>
                <a:effectLst/>
              </a:rPr>
              <a:t>Бубрежна инсуфицијенција</a:t>
            </a:r>
          </a:p>
          <a:p>
            <a:pPr>
              <a:lnSpc>
                <a:spcPct val="90000"/>
              </a:lnSpc>
            </a:pPr>
            <a:r>
              <a:rPr lang="sr-Cyrl-CS">
                <a:effectLst/>
              </a:rPr>
              <a:t>Хепатична инсуфицијенција</a:t>
            </a:r>
          </a:p>
          <a:p>
            <a:pPr>
              <a:lnSpc>
                <a:spcPct val="90000"/>
              </a:lnSpc>
            </a:pPr>
            <a:r>
              <a:rPr lang="sr-Cyrl-CS">
                <a:effectLst/>
              </a:rPr>
              <a:t>Примена других лекова ( хормнски контрацептиви-индукторе глукоронидације ламотригина)</a:t>
            </a:r>
          </a:p>
          <a:p>
            <a:pPr>
              <a:lnSpc>
                <a:spcPct val="90000"/>
              </a:lnSpc>
            </a:pPr>
            <a:endParaRPr lang="sr-Cyrl-CS">
              <a:effectLst/>
            </a:endParaRPr>
          </a:p>
          <a:p>
            <a:pPr>
              <a:lnSpc>
                <a:spcPct val="90000"/>
              </a:lnSpc>
            </a:pPr>
            <a:r>
              <a:rPr lang="sr-Cyrl-CS">
                <a:effectLst/>
              </a:rPr>
              <a:t>Дозвољен у трудноћи уз додавање  фолне киселине</a:t>
            </a:r>
          </a:p>
          <a:p>
            <a:pPr>
              <a:lnSpc>
                <a:spcPct val="90000"/>
              </a:lnSpc>
            </a:pPr>
            <a:r>
              <a:rPr lang="sr-Cyrl-CS">
                <a:effectLst/>
              </a:rPr>
              <a:t>Дојење-50% конц у млеку (процена)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>
              <a:effectLst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2938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>
                <a:effectLst/>
              </a:rPr>
              <a:t>Т</a:t>
            </a:r>
            <a:r>
              <a:rPr lang="sr-Latn-CS">
                <a:effectLst/>
              </a:rPr>
              <a:t>opamax 25 mg, 50 mg, 100 mg</a:t>
            </a:r>
          </a:p>
          <a:p>
            <a:r>
              <a:rPr lang="sr-Latn-CS">
                <a:effectLst/>
              </a:rPr>
              <a:t>Topiramat 25 mg, 50 mg, 100 mg</a:t>
            </a:r>
          </a:p>
          <a:p>
            <a:r>
              <a:rPr lang="sr-Latn-CS">
                <a:effectLst/>
              </a:rPr>
              <a:t>Topiramat  Sandoz 25 mg, 50 mg, 100 mg</a:t>
            </a:r>
          </a:p>
          <a:p>
            <a:r>
              <a:rPr lang="sr-Latn-CS">
                <a:effectLst/>
              </a:rPr>
              <a:t>Tiramat 25 mg, 50 mg, 100 mg</a:t>
            </a:r>
            <a:endParaRPr lang="en-US">
              <a:effectLst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>
                <a:effectLst/>
              </a:rPr>
              <a:t>Te</a:t>
            </a:r>
            <a:r>
              <a:rPr lang="sr-Cyrl-CS">
                <a:effectLst/>
              </a:rPr>
              <a:t>еапијска шема  Топирамата</a:t>
            </a:r>
            <a:endParaRPr lang="en-US">
              <a:effectLst/>
            </a:endParaRPr>
          </a:p>
        </p:txBody>
      </p:sp>
      <p:graphicFrame>
        <p:nvGraphicFramePr>
          <p:cNvPr id="362516" name="Group 2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30726"/>
        </p:xfrm>
        <a:graphic>
          <a:graphicData uri="http://schemas.openxmlformats.org/drawingml/2006/table">
            <a:tbl>
              <a:tblPr/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65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ерапијска шема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1-2 </a:t>
                      </a: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недеље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Уобичајена доза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5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монотерапија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</a:t>
                      </a: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-50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mg</a:t>
                      </a: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једном дневно, увече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100-200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mg </a:t>
                      </a: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подељена у две дозе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повећавати по 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 </a:t>
                      </a: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-100 мг сваке друге недеље 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(max 500 mg/dn)</a:t>
                      </a:r>
                      <a:endParaRPr kumimoji="0" lang="sr-Cyrl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sr-Cyrl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Мигрена доза 100 мг у две дозе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>
                <a:effectLst/>
              </a:rPr>
              <a:t>o</a:t>
            </a:r>
            <a:r>
              <a:rPr lang="sr-Cyrl-CS">
                <a:effectLst/>
              </a:rPr>
              <a:t>през</a:t>
            </a:r>
            <a:endParaRPr lang="en-US">
              <a:effectLst/>
            </a:endParaRPr>
          </a:p>
        </p:txBody>
      </p:sp>
      <p:sp>
        <p:nvSpPr>
          <p:cNvPr id="2959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400">
                <a:effectLst/>
              </a:rPr>
              <a:t>Бубрежна инсуфицијенција</a:t>
            </a:r>
          </a:p>
          <a:p>
            <a:pPr>
              <a:lnSpc>
                <a:spcPct val="90000"/>
              </a:lnSpc>
            </a:pPr>
            <a:r>
              <a:rPr lang="sr-Cyrl-CS" sz="2400">
                <a:effectLst/>
              </a:rPr>
              <a:t>Хепатична инсуфицијенција</a:t>
            </a:r>
          </a:p>
          <a:p>
            <a:pPr>
              <a:lnSpc>
                <a:spcPct val="90000"/>
              </a:lnSpc>
            </a:pPr>
            <a:r>
              <a:rPr lang="sr-Cyrl-CS" sz="2400">
                <a:effectLst/>
              </a:rPr>
              <a:t>Примена других лекова ( хормнски контрацептиви-индуктори глукоронидације ламотригина)</a:t>
            </a:r>
          </a:p>
          <a:p>
            <a:pPr>
              <a:lnSpc>
                <a:spcPct val="90000"/>
              </a:lnSpc>
            </a:pPr>
            <a:endParaRPr lang="sr-Cyrl-CS" sz="2400">
              <a:effectLst/>
            </a:endParaRPr>
          </a:p>
          <a:p>
            <a:pPr>
              <a:lnSpc>
                <a:spcPct val="90000"/>
              </a:lnSpc>
            </a:pPr>
            <a:r>
              <a:rPr lang="sr-Cyrl-CS" sz="2400">
                <a:effectLst/>
              </a:rPr>
              <a:t>Није дозвољен у трудноћи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2400">
              <a:effectLst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>
                <a:effectLst/>
              </a:rPr>
              <a:t>Леветирацетам</a:t>
            </a:r>
            <a:endParaRPr lang="en-US">
              <a:effectLst/>
            </a:endParaRPr>
          </a:p>
        </p:txBody>
      </p:sp>
      <p:sp>
        <p:nvSpPr>
          <p:cNvPr id="2969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ffectLst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22860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1106097" algn="ctr" rotWithShape="0">
              <a:schemeClr val="bg2"/>
            </a:outerShdw>
          </a:effectLst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sr-Latn-CS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Квалитативна дијагноза епилепсије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76200" y="1981200"/>
            <a:ext cx="8915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1106097" algn="ctr" rotWithShape="0">
              <a:schemeClr val="bg2"/>
            </a:outerShdw>
          </a:effec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Симптоми епилептичног напада</a:t>
            </a:r>
            <a:r>
              <a:rPr lang="sr-Latn-C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endParaRPr lang="sr-Latn-CS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Monotype Sorts"/>
              <a:buBlip>
                <a:blip r:embed="rId2"/>
              </a:buBlip>
              <a:defRPr/>
            </a:pPr>
            <a:r>
              <a:rPr lang="sr-Latn-C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нити један симптом није патогномоничан за епилептични напад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sr-Latn-CS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Monotype Sorts"/>
              <a:buBlip>
                <a:blip r:embed="rId2"/>
              </a:buBlip>
              <a:defRPr/>
            </a:pPr>
            <a:r>
              <a:rPr lang="sr-Latn-C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присутво нити једног симптома не  искључује епилептични напад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/>
              </a:rPr>
              <a:t>	</a:t>
            </a:r>
            <a:r>
              <a:rPr lang="sr-Cyrl-CS">
                <a:effectLst/>
              </a:rPr>
              <a:t>индикација</a:t>
            </a:r>
            <a:endParaRPr lang="en-US">
              <a:effectLst/>
            </a:endParaRPr>
          </a:p>
        </p:txBody>
      </p:sp>
      <p:sp>
        <p:nvSpPr>
          <p:cNvPr id="4003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>
                <a:effectLst/>
              </a:rPr>
              <a:t>Парцијални напади са и без генерализације</a:t>
            </a:r>
          </a:p>
          <a:p>
            <a:endParaRPr lang="sr-Cyrl-CS" sz="2800">
              <a:effectLst/>
            </a:endParaRPr>
          </a:p>
          <a:p>
            <a:r>
              <a:rPr lang="sr-Cyrl-CS" sz="2800">
                <a:effectLst/>
              </a:rPr>
              <a:t>Миоклонички напади</a:t>
            </a:r>
            <a:endParaRPr lang="sr-Latn-CS" sz="2800">
              <a:effectLst/>
            </a:endParaRPr>
          </a:p>
          <a:p>
            <a:endParaRPr lang="sr-Latn-CS" sz="2800">
              <a:effectLst/>
            </a:endParaRPr>
          </a:p>
          <a:p>
            <a:r>
              <a:rPr lang="sr-Cyrl-CS" sz="2800">
                <a:effectLst/>
              </a:rPr>
              <a:t>Примарно генерализовани  тоничко-клонички  напади</a:t>
            </a:r>
          </a:p>
          <a:p>
            <a:endParaRPr lang="sr-Cyrl-CS" sz="2800">
              <a:effectLst/>
            </a:endParaRPr>
          </a:p>
          <a:p>
            <a:endParaRPr lang="en-US">
              <a:effectLst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401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>
                <a:effectLst/>
              </a:rPr>
              <a:t>Kepra 250 mg, 500 mg, 1000 mg</a:t>
            </a:r>
          </a:p>
          <a:p>
            <a:r>
              <a:rPr lang="sr-Latn-CS">
                <a:effectLst/>
              </a:rPr>
              <a:t>Lyvam 250 mg, 500 mg, 750 mg</a:t>
            </a:r>
          </a:p>
          <a:p>
            <a:r>
              <a:rPr lang="sr-Latn-CS">
                <a:effectLst/>
              </a:rPr>
              <a:t>Zanida 250 mg, 500 mg, 1000 mg</a:t>
            </a:r>
          </a:p>
          <a:p>
            <a:r>
              <a:rPr lang="sr-Latn-CS">
                <a:effectLst/>
              </a:rPr>
              <a:t>Levetiram 250 mg, 500 mg, 1000 mg</a:t>
            </a:r>
          </a:p>
          <a:p>
            <a:r>
              <a:rPr lang="sr-Latn-CS">
                <a:effectLst/>
              </a:rPr>
              <a:t>Levetiracetam Sandoz 250 mg, 500 mg</a:t>
            </a:r>
            <a:endParaRPr lang="en-US">
              <a:effectLst/>
            </a:endParaRPr>
          </a:p>
          <a:p>
            <a:endParaRPr lang="en-US">
              <a:effectLst/>
            </a:endParaRPr>
          </a:p>
          <a:p>
            <a:endParaRPr lang="en-US">
              <a:effectLst/>
            </a:endParaRPr>
          </a:p>
          <a:p>
            <a:endParaRPr lang="en-US">
              <a:effectLst/>
            </a:endParaRPr>
          </a:p>
          <a:p>
            <a:endParaRPr lang="en-US">
              <a:effectLst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4000">
                <a:effectLst/>
              </a:rPr>
              <a:t>Terapijska šema  Levetiracetama</a:t>
            </a:r>
            <a:endParaRPr lang="en-US" sz="4000">
              <a:effectLst/>
            </a:endParaRPr>
          </a:p>
        </p:txBody>
      </p:sp>
      <p:graphicFrame>
        <p:nvGraphicFramePr>
          <p:cNvPr id="373763" name="Group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30726"/>
        </p:xfrm>
        <a:graphic>
          <a:graphicData uri="http://schemas.openxmlformats.org/drawingml/2006/table">
            <a:tbl>
              <a:tblPr/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65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Terapijska šema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1-2 nedelje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3-4 nedelje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Uobičajena doza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5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monoterapija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250 mg mg  dva puta dnevno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500 mg dva puta  dnevno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3000 mg podeljena u dve doze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-povećavati po 250 mg svake II nedelje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>
                <a:effectLst/>
              </a:rPr>
              <a:t>o</a:t>
            </a:r>
            <a:r>
              <a:rPr lang="sr-Cyrl-CS">
                <a:effectLst/>
              </a:rPr>
              <a:t>през</a:t>
            </a:r>
            <a:endParaRPr lang="en-US">
              <a:effectLst/>
            </a:endParaRPr>
          </a:p>
        </p:txBody>
      </p:sp>
      <p:sp>
        <p:nvSpPr>
          <p:cNvPr id="403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2296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 sz="2400">
                <a:effectLst/>
              </a:rPr>
              <a:t>Бубрежна инсуфицијенција</a:t>
            </a:r>
          </a:p>
          <a:p>
            <a:pPr>
              <a:lnSpc>
                <a:spcPct val="90000"/>
              </a:lnSpc>
            </a:pPr>
            <a:endParaRPr lang="sr-Cyrl-CS" sz="2400">
              <a:effectLst/>
            </a:endParaRPr>
          </a:p>
          <a:p>
            <a:pPr>
              <a:lnSpc>
                <a:spcPct val="90000"/>
              </a:lnSpc>
            </a:pPr>
            <a:endParaRPr lang="sr-Cyrl-CS" sz="240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>
                <a:effectLst/>
              </a:rPr>
              <a:t> Д</a:t>
            </a:r>
            <a:r>
              <a:rPr lang="sr-Cyrl-CS" sz="2400">
                <a:effectLst/>
              </a:rPr>
              <a:t>озвољен у трудноћи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2400">
              <a:effectLst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3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>
              <a:effectLst/>
            </a:endParaRPr>
          </a:p>
        </p:txBody>
      </p:sp>
      <p:graphicFrame>
        <p:nvGraphicFramePr>
          <p:cNvPr id="108571" name="Group 27"/>
          <p:cNvGraphicFramePr>
            <a:graphicFrameLocks noGrp="1"/>
          </p:cNvGraphicFramePr>
          <p:nvPr>
            <p:ph idx="1"/>
          </p:nvPr>
        </p:nvGraphicFramePr>
        <p:xfrm>
          <a:off x="304800" y="990600"/>
          <a:ext cx="8229600" cy="5760339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33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Blokada Na kanala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Karbamazepin, fenitoin, lamotrigin, valproat, topiramat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Pojačanje GABA transmisije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Benzodiazepini, vigabatrin,fenobarbiton, primidon, valproati, topiramat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33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Antagonisti glutamata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topiramat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Blokada Ca kanala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valproati, topiramat, fenitoin, lamotrigin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8577" name="Group 4"/>
          <p:cNvGrpSpPr>
            <a:grpSpLocks/>
          </p:cNvGrpSpPr>
          <p:nvPr/>
        </p:nvGrpSpPr>
        <p:grpSpPr bwMode="auto">
          <a:xfrm>
            <a:off x="152400" y="276225"/>
            <a:ext cx="9105900" cy="6265863"/>
            <a:chOff x="54" y="94"/>
            <a:chExt cx="6306" cy="4237"/>
          </a:xfrm>
        </p:grpSpPr>
        <p:grpSp>
          <p:nvGrpSpPr>
            <p:cNvPr id="408578" name="Group 5"/>
            <p:cNvGrpSpPr>
              <a:grpSpLocks/>
            </p:cNvGrpSpPr>
            <p:nvPr/>
          </p:nvGrpSpPr>
          <p:grpSpPr bwMode="auto">
            <a:xfrm>
              <a:off x="722" y="94"/>
              <a:ext cx="5638" cy="4237"/>
              <a:chOff x="695" y="94"/>
              <a:chExt cx="5429" cy="4237"/>
            </a:xfrm>
          </p:grpSpPr>
          <p:sp>
            <p:nvSpPr>
              <p:cNvPr id="408592" name="Line 6"/>
              <p:cNvSpPr>
                <a:spLocks noChangeShapeType="1"/>
              </p:cNvSpPr>
              <p:nvPr/>
            </p:nvSpPr>
            <p:spPr bwMode="auto">
              <a:xfrm>
                <a:off x="3992" y="3108"/>
                <a:ext cx="0" cy="121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593" name="Line 7"/>
              <p:cNvSpPr>
                <a:spLocks noChangeShapeType="1"/>
              </p:cNvSpPr>
              <p:nvPr/>
            </p:nvSpPr>
            <p:spPr bwMode="auto">
              <a:xfrm flipH="1">
                <a:off x="1662" y="1129"/>
                <a:ext cx="561" cy="0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594" name="Line 8"/>
              <p:cNvSpPr>
                <a:spLocks noChangeShapeType="1"/>
              </p:cNvSpPr>
              <p:nvPr/>
            </p:nvSpPr>
            <p:spPr bwMode="auto">
              <a:xfrm>
                <a:off x="1662" y="1128"/>
                <a:ext cx="0" cy="97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595" name="Line 9"/>
              <p:cNvSpPr>
                <a:spLocks noChangeShapeType="1"/>
              </p:cNvSpPr>
              <p:nvPr/>
            </p:nvSpPr>
            <p:spPr bwMode="auto">
              <a:xfrm>
                <a:off x="1662" y="1367"/>
                <a:ext cx="0" cy="117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596" name="Line 10"/>
              <p:cNvSpPr>
                <a:spLocks noChangeShapeType="1"/>
              </p:cNvSpPr>
              <p:nvPr/>
            </p:nvSpPr>
            <p:spPr bwMode="auto">
              <a:xfrm>
                <a:off x="3440" y="1129"/>
                <a:ext cx="562" cy="0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597" name="Line 11"/>
              <p:cNvSpPr>
                <a:spLocks noChangeShapeType="1"/>
              </p:cNvSpPr>
              <p:nvPr/>
            </p:nvSpPr>
            <p:spPr bwMode="auto">
              <a:xfrm>
                <a:off x="4002" y="1128"/>
                <a:ext cx="0" cy="97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598" name="Line 12"/>
              <p:cNvSpPr>
                <a:spLocks noChangeShapeType="1"/>
              </p:cNvSpPr>
              <p:nvPr/>
            </p:nvSpPr>
            <p:spPr bwMode="auto">
              <a:xfrm>
                <a:off x="4002" y="1367"/>
                <a:ext cx="0" cy="117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599" name="Line 13"/>
              <p:cNvSpPr>
                <a:spLocks noChangeShapeType="1"/>
              </p:cNvSpPr>
              <p:nvPr/>
            </p:nvSpPr>
            <p:spPr bwMode="auto">
              <a:xfrm flipH="1">
                <a:off x="3221" y="2098"/>
                <a:ext cx="1692" cy="0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stealth" w="med" len="med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600" name="Line 14"/>
              <p:cNvSpPr>
                <a:spLocks noChangeShapeType="1"/>
              </p:cNvSpPr>
              <p:nvPr/>
            </p:nvSpPr>
            <p:spPr bwMode="auto">
              <a:xfrm>
                <a:off x="2992" y="2192"/>
                <a:ext cx="0" cy="118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601" name="Line 15"/>
              <p:cNvSpPr>
                <a:spLocks noChangeShapeType="1"/>
              </p:cNvSpPr>
              <p:nvPr/>
            </p:nvSpPr>
            <p:spPr bwMode="auto">
              <a:xfrm>
                <a:off x="4002" y="1962"/>
                <a:ext cx="0" cy="133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602" name="Line 16"/>
              <p:cNvSpPr>
                <a:spLocks noChangeShapeType="1"/>
              </p:cNvSpPr>
              <p:nvPr/>
            </p:nvSpPr>
            <p:spPr bwMode="auto">
              <a:xfrm>
                <a:off x="5244" y="2192"/>
                <a:ext cx="0" cy="118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603" name="Line 17"/>
              <p:cNvSpPr>
                <a:spLocks noChangeShapeType="1"/>
              </p:cNvSpPr>
              <p:nvPr/>
            </p:nvSpPr>
            <p:spPr bwMode="auto">
              <a:xfrm>
                <a:off x="3992" y="2777"/>
                <a:ext cx="0" cy="171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604" name="Line 18"/>
              <p:cNvSpPr>
                <a:spLocks noChangeShapeType="1"/>
              </p:cNvSpPr>
              <p:nvPr/>
            </p:nvSpPr>
            <p:spPr bwMode="auto">
              <a:xfrm>
                <a:off x="5244" y="2679"/>
                <a:ext cx="0" cy="297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605" name="Line 19"/>
              <p:cNvSpPr>
                <a:spLocks noChangeShapeType="1"/>
              </p:cNvSpPr>
              <p:nvPr/>
            </p:nvSpPr>
            <p:spPr bwMode="auto">
              <a:xfrm>
                <a:off x="5252" y="3108"/>
                <a:ext cx="0" cy="121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606" name="Line 20"/>
              <p:cNvSpPr>
                <a:spLocks noChangeShapeType="1"/>
              </p:cNvSpPr>
              <p:nvPr/>
            </p:nvSpPr>
            <p:spPr bwMode="auto">
              <a:xfrm>
                <a:off x="5252" y="3572"/>
                <a:ext cx="0" cy="242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607" name="Rectangle 21"/>
              <p:cNvSpPr>
                <a:spLocks noChangeArrowheads="1"/>
              </p:cNvSpPr>
              <p:nvPr/>
            </p:nvSpPr>
            <p:spPr bwMode="auto">
              <a:xfrm>
                <a:off x="695" y="94"/>
                <a:ext cx="4305" cy="528"/>
              </a:xfrm>
              <a:prstGeom prst="rect">
                <a:avLst/>
              </a:prstGeom>
              <a:noFill/>
              <a:ln w="50800">
                <a:solidFill>
                  <a:srgbClr val="A50021"/>
                </a:solidFill>
                <a:miter lim="800000"/>
                <a:headEnd/>
                <a:tailEnd/>
              </a:ln>
            </p:spPr>
            <p:txBody>
              <a:bodyPr lIns="98425" tIns="49212" rIns="98425" bIns="49212">
                <a:spAutoFit/>
              </a:bodyPr>
              <a:lstStyle/>
              <a:p>
                <a:pPr algn="ctr" defTabSz="889000" eaLnBrk="0" hangingPunct="0">
                  <a:lnSpc>
                    <a:spcPct val="90000"/>
                  </a:lnSpc>
                  <a:spcBef>
                    <a:spcPct val="50000"/>
                  </a:spcBef>
                </a:pPr>
                <a:r>
                  <a:rPr lang="sr-Latn-CS" sz="2000" b="1" i="1"/>
                  <a:t>Пацијент са новодијагностико-ваном нелеченом епилепсијом</a:t>
                </a:r>
                <a:r>
                  <a:rPr lang="sr-Latn-CS" sz="2600" b="1"/>
                  <a:t> </a:t>
                </a:r>
              </a:p>
            </p:txBody>
          </p:sp>
          <p:sp>
            <p:nvSpPr>
              <p:cNvPr id="408608" name="Rectangle 22"/>
              <p:cNvSpPr>
                <a:spLocks noChangeArrowheads="1"/>
              </p:cNvSpPr>
              <p:nvPr/>
            </p:nvSpPr>
            <p:spPr bwMode="auto">
              <a:xfrm>
                <a:off x="2206" y="985"/>
                <a:ext cx="1251" cy="354"/>
              </a:xfrm>
              <a:prstGeom prst="rect">
                <a:avLst/>
              </a:prstGeom>
              <a:noFill/>
              <a:ln w="50800">
                <a:solidFill>
                  <a:srgbClr val="A50021"/>
                </a:solidFill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sr-Latn-CS" sz="1600" b="1"/>
                  <a:t>Монотерапија</a:t>
                </a:r>
                <a:br>
                  <a:rPr lang="sr-Latn-CS" sz="1600" b="1"/>
                </a:br>
                <a:r>
                  <a:rPr lang="sr-Latn-CS" sz="1600" b="1"/>
                  <a:t>(1. лек)</a:t>
                </a:r>
              </a:p>
            </p:txBody>
          </p:sp>
          <p:sp>
            <p:nvSpPr>
              <p:cNvPr id="408609" name="Rectangle 23"/>
              <p:cNvSpPr>
                <a:spLocks noChangeArrowheads="1"/>
              </p:cNvSpPr>
              <p:nvPr/>
            </p:nvSpPr>
            <p:spPr bwMode="auto">
              <a:xfrm>
                <a:off x="896" y="1460"/>
                <a:ext cx="1484" cy="486"/>
              </a:xfrm>
              <a:prstGeom prst="rect">
                <a:avLst/>
              </a:prstGeom>
              <a:noFill/>
              <a:ln w="50800">
                <a:solidFill>
                  <a:srgbClr val="A50021"/>
                </a:solidFill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sr-Latn-CS" sz="1600" b="1"/>
                  <a:t>Могућност укидања лекова после 2-5 година без напада</a:t>
                </a:r>
              </a:p>
            </p:txBody>
          </p:sp>
          <p:sp>
            <p:nvSpPr>
              <p:cNvPr id="408610" name="Rectangle 24"/>
              <p:cNvSpPr>
                <a:spLocks noChangeArrowheads="1"/>
              </p:cNvSpPr>
              <p:nvPr/>
            </p:nvSpPr>
            <p:spPr bwMode="auto">
              <a:xfrm>
                <a:off x="3377" y="1460"/>
                <a:ext cx="1250" cy="486"/>
              </a:xfrm>
              <a:prstGeom prst="rect">
                <a:avLst/>
              </a:prstGeom>
              <a:noFill/>
              <a:ln w="50800">
                <a:solidFill>
                  <a:srgbClr val="A50021"/>
                </a:solidFill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sr-Latn-CS" sz="1600" b="1"/>
                  <a:t>Алтернативна монотерапија</a:t>
                </a:r>
                <a:br>
                  <a:rPr lang="sr-Latn-CS" sz="1600" b="1"/>
                </a:br>
                <a:r>
                  <a:rPr lang="sr-Latn-CS" sz="1600" b="1"/>
                  <a:t>(2. лек)</a:t>
                </a:r>
              </a:p>
            </p:txBody>
          </p:sp>
          <p:sp>
            <p:nvSpPr>
              <p:cNvPr id="408611" name="Rectangle 25"/>
              <p:cNvSpPr>
                <a:spLocks noChangeArrowheads="1"/>
              </p:cNvSpPr>
              <p:nvPr/>
            </p:nvSpPr>
            <p:spPr bwMode="auto">
              <a:xfrm>
                <a:off x="2227" y="2310"/>
                <a:ext cx="1485" cy="486"/>
              </a:xfrm>
              <a:prstGeom prst="rect">
                <a:avLst/>
              </a:prstGeom>
              <a:noFill/>
              <a:ln w="50800">
                <a:solidFill>
                  <a:srgbClr val="A50021"/>
                </a:solidFill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sr-Latn-CS" sz="1600" b="1"/>
                  <a:t>Могућност укидања лекова после 5 година без напада</a:t>
                </a:r>
              </a:p>
            </p:txBody>
          </p:sp>
          <p:sp>
            <p:nvSpPr>
              <p:cNvPr id="408612" name="Rectangle 26"/>
              <p:cNvSpPr>
                <a:spLocks noChangeArrowheads="1"/>
              </p:cNvSpPr>
              <p:nvPr/>
            </p:nvSpPr>
            <p:spPr bwMode="auto">
              <a:xfrm>
                <a:off x="4619" y="2310"/>
                <a:ext cx="1251" cy="354"/>
              </a:xfrm>
              <a:prstGeom prst="rect">
                <a:avLst/>
              </a:prstGeom>
              <a:noFill/>
              <a:ln w="50800">
                <a:solidFill>
                  <a:srgbClr val="A50021"/>
                </a:solidFill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sr-Latn-CS" sz="1600" b="1"/>
                  <a:t>Дитерапија </a:t>
                </a:r>
                <a:br>
                  <a:rPr lang="sr-Latn-CS" sz="1600" b="1"/>
                </a:br>
                <a:r>
                  <a:rPr lang="sr-Latn-CS" sz="1600" b="1"/>
                  <a:t>(1. и 2. лек)</a:t>
                </a:r>
              </a:p>
            </p:txBody>
          </p:sp>
          <p:sp>
            <p:nvSpPr>
              <p:cNvPr id="408613" name="Rectangle 27"/>
              <p:cNvSpPr>
                <a:spLocks noChangeArrowheads="1"/>
              </p:cNvSpPr>
              <p:nvPr/>
            </p:nvSpPr>
            <p:spPr bwMode="auto">
              <a:xfrm>
                <a:off x="4436" y="3208"/>
                <a:ext cx="1632" cy="355"/>
              </a:xfrm>
              <a:prstGeom prst="rect">
                <a:avLst/>
              </a:prstGeom>
              <a:noFill/>
              <a:ln w="50800">
                <a:solidFill>
                  <a:srgbClr val="A50021"/>
                </a:solidFill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sr-Latn-CS" sz="1600" b="1"/>
                  <a:t>Превођење на монотерапију  (3. лек)</a:t>
                </a:r>
              </a:p>
            </p:txBody>
          </p:sp>
          <p:sp>
            <p:nvSpPr>
              <p:cNvPr id="408614" name="Rectangle 28"/>
              <p:cNvSpPr>
                <a:spLocks noChangeArrowheads="1"/>
              </p:cNvSpPr>
              <p:nvPr/>
            </p:nvSpPr>
            <p:spPr bwMode="auto">
              <a:xfrm>
                <a:off x="4359" y="3793"/>
                <a:ext cx="1765" cy="538"/>
              </a:xfrm>
              <a:prstGeom prst="rect">
                <a:avLst/>
              </a:prstGeom>
              <a:noFill/>
              <a:ln w="50800">
                <a:solidFill>
                  <a:srgbClr val="A50021"/>
                </a:solidFill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lnSpc>
                    <a:spcPct val="90000"/>
                  </a:lnSpc>
                  <a:spcBef>
                    <a:spcPct val="50000"/>
                  </a:spcBef>
                </a:pPr>
                <a:r>
                  <a:rPr lang="sr-Latn-CS" sz="1600" b="1"/>
                  <a:t>Прехируршка евалуација </a:t>
                </a:r>
                <a:br>
                  <a:rPr lang="sr-Latn-CS" sz="1600" b="1"/>
                </a:br>
                <a:r>
                  <a:rPr lang="sr-Latn-CS" sz="1600" b="1"/>
                  <a:t>Реевалуација дијагнозе</a:t>
                </a:r>
              </a:p>
            </p:txBody>
          </p:sp>
          <p:sp>
            <p:nvSpPr>
              <p:cNvPr id="408615" name="Rectangle 29"/>
              <p:cNvSpPr>
                <a:spLocks noChangeArrowheads="1"/>
              </p:cNvSpPr>
              <p:nvPr/>
            </p:nvSpPr>
            <p:spPr bwMode="auto">
              <a:xfrm>
                <a:off x="1380" y="1163"/>
                <a:ext cx="516" cy="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spcBef>
                    <a:spcPct val="50000"/>
                  </a:spcBef>
                </a:pPr>
                <a:r>
                  <a:rPr lang="sr-Latn-CS" sz="1600" b="1"/>
                  <a:t>успех</a:t>
                </a:r>
              </a:p>
            </p:txBody>
          </p:sp>
          <p:sp>
            <p:nvSpPr>
              <p:cNvPr id="408616" name="Rectangle 30"/>
              <p:cNvSpPr>
                <a:spLocks noChangeArrowheads="1"/>
              </p:cNvSpPr>
              <p:nvPr/>
            </p:nvSpPr>
            <p:spPr bwMode="auto">
              <a:xfrm>
                <a:off x="3627" y="1163"/>
                <a:ext cx="749" cy="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spcBef>
                    <a:spcPct val="50000"/>
                  </a:spcBef>
                </a:pPr>
                <a:r>
                  <a:rPr lang="sr-Latn-CS" sz="1600" b="1">
                    <a:solidFill>
                      <a:srgbClr val="FFFF00"/>
                    </a:solidFill>
                  </a:rPr>
                  <a:t>неуспех</a:t>
                </a:r>
              </a:p>
            </p:txBody>
          </p:sp>
          <p:sp>
            <p:nvSpPr>
              <p:cNvPr id="408617" name="Rectangle 31"/>
              <p:cNvSpPr>
                <a:spLocks noChangeArrowheads="1"/>
              </p:cNvSpPr>
              <p:nvPr/>
            </p:nvSpPr>
            <p:spPr bwMode="auto">
              <a:xfrm>
                <a:off x="2712" y="1979"/>
                <a:ext cx="514" cy="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spcBef>
                    <a:spcPct val="50000"/>
                  </a:spcBef>
                </a:pPr>
                <a:r>
                  <a:rPr lang="sr-Latn-CS" sz="1600" b="1"/>
                  <a:t>успех</a:t>
                </a:r>
              </a:p>
            </p:txBody>
          </p:sp>
          <p:sp>
            <p:nvSpPr>
              <p:cNvPr id="408618" name="Rectangle 32"/>
              <p:cNvSpPr>
                <a:spLocks noChangeArrowheads="1"/>
              </p:cNvSpPr>
              <p:nvPr/>
            </p:nvSpPr>
            <p:spPr bwMode="auto">
              <a:xfrm>
                <a:off x="4871" y="1979"/>
                <a:ext cx="747" cy="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spcBef>
                    <a:spcPct val="50000"/>
                  </a:spcBef>
                </a:pPr>
                <a:r>
                  <a:rPr lang="sr-Latn-CS" sz="1600" b="1">
                    <a:solidFill>
                      <a:srgbClr val="FFFF00"/>
                    </a:solidFill>
                  </a:rPr>
                  <a:t>неуспех</a:t>
                </a:r>
              </a:p>
            </p:txBody>
          </p:sp>
          <p:sp>
            <p:nvSpPr>
              <p:cNvPr id="408619" name="Rectangle 33"/>
              <p:cNvSpPr>
                <a:spLocks noChangeArrowheads="1"/>
              </p:cNvSpPr>
              <p:nvPr/>
            </p:nvSpPr>
            <p:spPr bwMode="auto">
              <a:xfrm>
                <a:off x="3700" y="2900"/>
                <a:ext cx="514" cy="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spcBef>
                    <a:spcPct val="50000"/>
                  </a:spcBef>
                </a:pPr>
                <a:r>
                  <a:rPr lang="sr-Latn-CS" sz="1600" b="1"/>
                  <a:t>успех</a:t>
                </a:r>
              </a:p>
            </p:txBody>
          </p:sp>
          <p:sp>
            <p:nvSpPr>
              <p:cNvPr id="408620" name="Rectangle 34"/>
              <p:cNvSpPr>
                <a:spLocks noChangeArrowheads="1"/>
              </p:cNvSpPr>
              <p:nvPr/>
            </p:nvSpPr>
            <p:spPr bwMode="auto">
              <a:xfrm>
                <a:off x="4916" y="2900"/>
                <a:ext cx="702" cy="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spcBef>
                    <a:spcPct val="50000"/>
                  </a:spcBef>
                </a:pPr>
                <a:r>
                  <a:rPr lang="sr-Latn-CS" sz="1600" b="1">
                    <a:solidFill>
                      <a:srgbClr val="FFFF00"/>
                    </a:solidFill>
                  </a:rPr>
                  <a:t>неуспех</a:t>
                </a:r>
              </a:p>
            </p:txBody>
          </p:sp>
          <p:sp>
            <p:nvSpPr>
              <p:cNvPr id="408621" name="Line 35"/>
              <p:cNvSpPr>
                <a:spLocks noChangeShapeType="1"/>
              </p:cNvSpPr>
              <p:nvPr/>
            </p:nvSpPr>
            <p:spPr bwMode="auto">
              <a:xfrm>
                <a:off x="2831" y="816"/>
                <a:ext cx="0" cy="166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622" name="Line 36"/>
              <p:cNvSpPr>
                <a:spLocks noChangeShapeType="1"/>
              </p:cNvSpPr>
              <p:nvPr/>
            </p:nvSpPr>
            <p:spPr bwMode="auto">
              <a:xfrm>
                <a:off x="3978" y="2784"/>
                <a:ext cx="1264" cy="0"/>
              </a:xfrm>
              <a:prstGeom prst="line">
                <a:avLst/>
              </a:prstGeom>
              <a:noFill/>
              <a:ln w="25400">
                <a:solidFill>
                  <a:srgbClr val="FF0033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623" name="Rectangle 37"/>
              <p:cNvSpPr>
                <a:spLocks noChangeArrowheads="1"/>
              </p:cNvSpPr>
              <p:nvPr/>
            </p:nvSpPr>
            <p:spPr bwMode="auto">
              <a:xfrm>
                <a:off x="2928" y="3208"/>
                <a:ext cx="1268" cy="354"/>
              </a:xfrm>
              <a:prstGeom prst="rect">
                <a:avLst/>
              </a:prstGeom>
              <a:noFill/>
              <a:ln w="50800">
                <a:solidFill>
                  <a:srgbClr val="A50021"/>
                </a:solidFill>
                <a:miter lim="800000"/>
                <a:headEnd/>
                <a:tailEnd/>
              </a:ln>
            </p:spPr>
            <p:txBody>
              <a:bodyPr lIns="82550" tIns="41275" rIns="82550" bIns="41275">
                <a:spAutoFit/>
              </a:bodyPr>
              <a:lstStyle/>
              <a:p>
                <a:pPr algn="ctr" defTabSz="61753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sr-Latn-CS" sz="1600" b="1"/>
                  <a:t>Трајни наставак терапије </a:t>
                </a:r>
              </a:p>
            </p:txBody>
          </p:sp>
        </p:grpSp>
        <p:grpSp>
          <p:nvGrpSpPr>
            <p:cNvPr id="408579" name="Group 38"/>
            <p:cNvGrpSpPr>
              <a:grpSpLocks/>
            </p:cNvGrpSpPr>
            <p:nvPr/>
          </p:nvGrpSpPr>
          <p:grpSpPr bwMode="auto">
            <a:xfrm>
              <a:off x="378" y="384"/>
              <a:ext cx="162" cy="3696"/>
              <a:chOff x="364" y="384"/>
              <a:chExt cx="156" cy="3696"/>
            </a:xfrm>
          </p:grpSpPr>
          <p:sp>
            <p:nvSpPr>
              <p:cNvPr id="408586" name="Line 39"/>
              <p:cNvSpPr>
                <a:spLocks noChangeShapeType="1"/>
              </p:cNvSpPr>
              <p:nvPr/>
            </p:nvSpPr>
            <p:spPr bwMode="auto">
              <a:xfrm>
                <a:off x="364" y="384"/>
                <a:ext cx="0" cy="3696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587" name="Line 40"/>
              <p:cNvSpPr>
                <a:spLocks noChangeShapeType="1"/>
              </p:cNvSpPr>
              <p:nvPr/>
            </p:nvSpPr>
            <p:spPr bwMode="auto">
              <a:xfrm>
                <a:off x="364" y="384"/>
                <a:ext cx="156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588" name="Line 41"/>
              <p:cNvSpPr>
                <a:spLocks noChangeShapeType="1"/>
              </p:cNvSpPr>
              <p:nvPr/>
            </p:nvSpPr>
            <p:spPr bwMode="auto">
              <a:xfrm>
                <a:off x="364" y="1344"/>
                <a:ext cx="156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589" name="Line 42"/>
              <p:cNvSpPr>
                <a:spLocks noChangeShapeType="1"/>
              </p:cNvSpPr>
              <p:nvPr/>
            </p:nvSpPr>
            <p:spPr bwMode="auto">
              <a:xfrm>
                <a:off x="364" y="2256"/>
                <a:ext cx="156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590" name="Line 43"/>
              <p:cNvSpPr>
                <a:spLocks noChangeShapeType="1"/>
              </p:cNvSpPr>
              <p:nvPr/>
            </p:nvSpPr>
            <p:spPr bwMode="auto">
              <a:xfrm>
                <a:off x="364" y="3120"/>
                <a:ext cx="156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591" name="Line 44"/>
              <p:cNvSpPr>
                <a:spLocks noChangeShapeType="1"/>
              </p:cNvSpPr>
              <p:nvPr/>
            </p:nvSpPr>
            <p:spPr bwMode="auto">
              <a:xfrm>
                <a:off x="364" y="4080"/>
                <a:ext cx="156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08580" name="Rectangle 45"/>
            <p:cNvSpPr>
              <a:spLocks noChangeArrowheads="1"/>
            </p:cNvSpPr>
            <p:nvPr/>
          </p:nvSpPr>
          <p:spPr bwMode="auto">
            <a:xfrm>
              <a:off x="54" y="288"/>
              <a:ext cx="324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r" defTabSz="762000" eaLnBrk="0" hangingPunct="0">
                <a:spcBef>
                  <a:spcPct val="50000"/>
                </a:spcBef>
              </a:pPr>
              <a:r>
                <a:rPr lang="sr-Latn-CS" b="1"/>
                <a:t>0</a:t>
              </a:r>
            </a:p>
          </p:txBody>
        </p:sp>
        <p:sp>
          <p:nvSpPr>
            <p:cNvPr id="408581" name="Rectangle 46"/>
            <p:cNvSpPr>
              <a:spLocks noChangeArrowheads="1"/>
            </p:cNvSpPr>
            <p:nvPr/>
          </p:nvSpPr>
          <p:spPr bwMode="auto">
            <a:xfrm>
              <a:off x="54" y="1200"/>
              <a:ext cx="324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r" defTabSz="762000" eaLnBrk="0" hangingPunct="0">
                <a:spcBef>
                  <a:spcPct val="50000"/>
                </a:spcBef>
              </a:pPr>
              <a:r>
                <a:rPr lang="sr-Latn-CS" b="1"/>
                <a:t>4</a:t>
              </a:r>
            </a:p>
          </p:txBody>
        </p:sp>
        <p:sp>
          <p:nvSpPr>
            <p:cNvPr id="408582" name="Rectangle 47"/>
            <p:cNvSpPr>
              <a:spLocks noChangeArrowheads="1"/>
            </p:cNvSpPr>
            <p:nvPr/>
          </p:nvSpPr>
          <p:spPr bwMode="auto">
            <a:xfrm>
              <a:off x="54" y="2112"/>
              <a:ext cx="324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r" defTabSz="762000" eaLnBrk="0" hangingPunct="0">
                <a:spcBef>
                  <a:spcPct val="50000"/>
                </a:spcBef>
              </a:pPr>
              <a:r>
                <a:rPr lang="sr-Latn-CS" b="1"/>
                <a:t>8</a:t>
              </a:r>
            </a:p>
          </p:txBody>
        </p:sp>
        <p:sp>
          <p:nvSpPr>
            <p:cNvPr id="408583" name="Rectangle 48"/>
            <p:cNvSpPr>
              <a:spLocks noChangeArrowheads="1"/>
            </p:cNvSpPr>
            <p:nvPr/>
          </p:nvSpPr>
          <p:spPr bwMode="auto">
            <a:xfrm>
              <a:off x="54" y="2976"/>
              <a:ext cx="324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r" defTabSz="762000" eaLnBrk="0" hangingPunct="0">
                <a:spcBef>
                  <a:spcPct val="50000"/>
                </a:spcBef>
              </a:pPr>
              <a:r>
                <a:rPr lang="sr-Latn-CS" b="1"/>
                <a:t>12</a:t>
              </a:r>
            </a:p>
          </p:txBody>
        </p:sp>
        <p:sp>
          <p:nvSpPr>
            <p:cNvPr id="408584" name="Rectangle 49"/>
            <p:cNvSpPr>
              <a:spLocks noChangeArrowheads="1"/>
            </p:cNvSpPr>
            <p:nvPr/>
          </p:nvSpPr>
          <p:spPr bwMode="auto">
            <a:xfrm>
              <a:off x="54" y="3936"/>
              <a:ext cx="324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r" defTabSz="762000" eaLnBrk="0" hangingPunct="0">
                <a:spcBef>
                  <a:spcPct val="50000"/>
                </a:spcBef>
              </a:pPr>
              <a:r>
                <a:rPr lang="sr-Latn-CS" b="1"/>
                <a:t>16</a:t>
              </a:r>
            </a:p>
          </p:txBody>
        </p:sp>
        <p:sp>
          <p:nvSpPr>
            <p:cNvPr id="408585" name="Rectangle 50"/>
            <p:cNvSpPr>
              <a:spLocks noChangeArrowheads="1"/>
            </p:cNvSpPr>
            <p:nvPr/>
          </p:nvSpPr>
          <p:spPr bwMode="auto">
            <a:xfrm>
              <a:off x="594" y="3915"/>
              <a:ext cx="1513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defTabSz="762000" eaLnBrk="0" hangingPunct="0">
                <a:spcBef>
                  <a:spcPct val="50000"/>
                </a:spcBef>
              </a:pPr>
              <a:r>
                <a:rPr lang="sr-Latn-CS" sz="2000" b="1"/>
                <a:t>месеци лечења</a:t>
              </a:r>
            </a:p>
          </p:txBody>
        </p:sp>
      </p:grp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>
                <a:effectLst/>
              </a:rPr>
              <a:t>Избор АЕТ</a:t>
            </a:r>
            <a:endParaRPr lang="en-US">
              <a:effectLst/>
            </a:endParaRPr>
          </a:p>
        </p:txBody>
      </p:sp>
      <p:sp>
        <p:nvSpPr>
          <p:cNvPr id="4116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>
                <a:effectLst/>
              </a:rPr>
              <a:t>Типа епилептичког напада</a:t>
            </a:r>
          </a:p>
          <a:p>
            <a:endParaRPr lang="sr-Latn-CS">
              <a:effectLst/>
            </a:endParaRPr>
          </a:p>
          <a:p>
            <a:pPr>
              <a:buFont typeface="Wingdings" pitchFamily="2" charset="2"/>
              <a:buNone/>
            </a:pPr>
            <a:endParaRPr lang="sr-Latn-CS">
              <a:effectLst/>
            </a:endParaRPr>
          </a:p>
          <a:p>
            <a:r>
              <a:rPr lang="sr-Latn-CS">
                <a:effectLst/>
              </a:rPr>
              <a:t>Типа епилепсије/епилептичког синдрома</a:t>
            </a:r>
            <a:endParaRPr lang="en-US">
              <a:effectLst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533400" y="228600"/>
            <a:ext cx="83185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sr-Latn-CS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Критеријуми за избор антиепилептика</a:t>
            </a:r>
            <a:r>
              <a:rPr lang="sr-Latn-C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grpSp>
        <p:nvGrpSpPr>
          <p:cNvPr id="412674" name="Group 5"/>
          <p:cNvGrpSpPr>
            <a:grpSpLocks/>
          </p:cNvGrpSpPr>
          <p:nvPr/>
        </p:nvGrpSpPr>
        <p:grpSpPr bwMode="auto">
          <a:xfrm>
            <a:off x="76200" y="1736725"/>
            <a:ext cx="9534525" cy="3927475"/>
            <a:chOff x="339" y="1175"/>
            <a:chExt cx="6141" cy="2918"/>
          </a:xfrm>
        </p:grpSpPr>
        <p:grpSp>
          <p:nvGrpSpPr>
            <p:cNvPr id="412676" name="Group 6"/>
            <p:cNvGrpSpPr>
              <a:grpSpLocks/>
            </p:cNvGrpSpPr>
            <p:nvPr/>
          </p:nvGrpSpPr>
          <p:grpSpPr bwMode="auto">
            <a:xfrm>
              <a:off x="339" y="1175"/>
              <a:ext cx="6141" cy="242"/>
              <a:chOff x="0" y="403"/>
              <a:chExt cx="2649" cy="403"/>
            </a:xfrm>
          </p:grpSpPr>
          <p:sp>
            <p:nvSpPr>
              <p:cNvPr id="412698" name="Rectangle 7"/>
              <p:cNvSpPr>
                <a:spLocks noChangeArrowheads="1"/>
              </p:cNvSpPr>
              <p:nvPr/>
            </p:nvSpPr>
            <p:spPr bwMode="auto">
              <a:xfrm>
                <a:off x="43" y="403"/>
                <a:ext cx="2563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buClr>
                    <a:srgbClr val="A50021"/>
                  </a:buClr>
                  <a:buFont typeface="Wingdings" pitchFamily="2" charset="2"/>
                  <a:buChar char="§"/>
                </a:pPr>
                <a:r>
                  <a:rPr lang="sr-Latn-CS" sz="2800" b="1">
                    <a:latin typeface="Verdana" pitchFamily="34" charset="0"/>
                    <a:cs typeface="Times New Roman" pitchFamily="18" charset="0"/>
                  </a:rPr>
                  <a:t>Ефикасност за поједине типове напада</a:t>
                </a:r>
                <a:r>
                  <a:rPr lang="sr-Latn-CS" sz="2800">
                    <a:latin typeface="Verdana" pitchFamily="34" charset="0"/>
                    <a:cs typeface="Times New Roman" pitchFamily="18" charset="0"/>
                  </a:rPr>
                  <a:t> </a:t>
                </a:r>
                <a:endParaRPr lang="sr-Latn-CS" sz="2800">
                  <a:latin typeface="Verdana" pitchFamily="34" charset="0"/>
                </a:endParaRPr>
              </a:p>
            </p:txBody>
          </p:sp>
          <p:sp>
            <p:nvSpPr>
              <p:cNvPr id="412699" name="Rectangle 8"/>
              <p:cNvSpPr>
                <a:spLocks noChangeArrowheads="1"/>
              </p:cNvSpPr>
              <p:nvPr/>
            </p:nvSpPr>
            <p:spPr bwMode="auto">
              <a:xfrm>
                <a:off x="0" y="403"/>
                <a:ext cx="2649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</p:spPr>
            <p:txBody>
              <a:bodyPr wrap="none"/>
              <a:lstStyle/>
              <a:p>
                <a:pPr eaLnBrk="0" hangingPunct="0"/>
                <a:endParaRPr lang="en-GB"/>
              </a:p>
            </p:txBody>
          </p:sp>
        </p:grpSp>
        <p:grpSp>
          <p:nvGrpSpPr>
            <p:cNvPr id="412677" name="Group 9"/>
            <p:cNvGrpSpPr>
              <a:grpSpLocks/>
            </p:cNvGrpSpPr>
            <p:nvPr/>
          </p:nvGrpSpPr>
          <p:grpSpPr bwMode="auto">
            <a:xfrm>
              <a:off x="339" y="1556"/>
              <a:ext cx="6141" cy="241"/>
              <a:chOff x="0" y="806"/>
              <a:chExt cx="2649" cy="403"/>
            </a:xfrm>
          </p:grpSpPr>
          <p:sp>
            <p:nvSpPr>
              <p:cNvPr id="412696" name="Rectangle 10"/>
              <p:cNvSpPr>
                <a:spLocks noChangeArrowheads="1"/>
              </p:cNvSpPr>
              <p:nvPr/>
            </p:nvSpPr>
            <p:spPr bwMode="auto">
              <a:xfrm>
                <a:off x="43" y="806"/>
                <a:ext cx="2563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buClr>
                    <a:srgbClr val="A50021"/>
                  </a:buClr>
                  <a:buFont typeface="Wingdings" pitchFamily="2" charset="2"/>
                  <a:buChar char="§"/>
                </a:pPr>
                <a:r>
                  <a:rPr lang="sr-Latn-CS" sz="2800" b="1">
                    <a:latin typeface="Verdana" pitchFamily="34" charset="0"/>
                    <a:cs typeface="Times New Roman" pitchFamily="18" charset="0"/>
                  </a:rPr>
                  <a:t>Сигурност</a:t>
                </a:r>
                <a:r>
                  <a:rPr lang="sr-Latn-CS" sz="2800">
                    <a:latin typeface="Verdana" pitchFamily="34" charset="0"/>
                    <a:cs typeface="Times New Roman" pitchFamily="18" charset="0"/>
                  </a:rPr>
                  <a:t> </a:t>
                </a:r>
                <a:r>
                  <a:rPr lang="sr-Latn-CS" sz="2400">
                    <a:latin typeface="Verdana" pitchFamily="34" charset="0"/>
                    <a:cs typeface="Times New Roman" pitchFamily="18" charset="0"/>
                  </a:rPr>
                  <a:t>(без идиосинкратских не</a:t>
                </a:r>
                <a:r>
                  <a:rPr lang="sr-Latn-CS" sz="2400">
                    <a:latin typeface="Verdana" pitchFamily="34" charset="0"/>
                  </a:rPr>
                  <a:t>ж</a:t>
                </a:r>
                <a:r>
                  <a:rPr lang="sr-Latn-CS" sz="2400">
                    <a:latin typeface="Verdana" pitchFamily="34" charset="0"/>
                    <a:cs typeface="Times New Roman" pitchFamily="18" charset="0"/>
                  </a:rPr>
                  <a:t>ељених дејстава)</a:t>
                </a:r>
                <a:endParaRPr lang="sr-Latn-CS" sz="2400">
                  <a:latin typeface="Verdana" pitchFamily="34" charset="0"/>
                </a:endParaRPr>
              </a:p>
            </p:txBody>
          </p:sp>
          <p:sp>
            <p:nvSpPr>
              <p:cNvPr id="412697" name="Rectangle 11"/>
              <p:cNvSpPr>
                <a:spLocks noChangeArrowheads="1"/>
              </p:cNvSpPr>
              <p:nvPr/>
            </p:nvSpPr>
            <p:spPr bwMode="auto">
              <a:xfrm>
                <a:off x="0" y="806"/>
                <a:ext cx="2649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</p:spPr>
            <p:txBody>
              <a:bodyPr wrap="none"/>
              <a:lstStyle/>
              <a:p>
                <a:pPr eaLnBrk="0" hangingPunct="0"/>
                <a:endParaRPr lang="en-GB"/>
              </a:p>
            </p:txBody>
          </p:sp>
        </p:grpSp>
        <p:grpSp>
          <p:nvGrpSpPr>
            <p:cNvPr id="412678" name="Group 12"/>
            <p:cNvGrpSpPr>
              <a:grpSpLocks/>
            </p:cNvGrpSpPr>
            <p:nvPr/>
          </p:nvGrpSpPr>
          <p:grpSpPr bwMode="auto">
            <a:xfrm>
              <a:off x="339" y="1947"/>
              <a:ext cx="6141" cy="242"/>
              <a:chOff x="0" y="1209"/>
              <a:chExt cx="2649" cy="403"/>
            </a:xfrm>
          </p:grpSpPr>
          <p:sp>
            <p:nvSpPr>
              <p:cNvPr id="412694" name="Rectangle 13"/>
              <p:cNvSpPr>
                <a:spLocks noChangeArrowheads="1"/>
              </p:cNvSpPr>
              <p:nvPr/>
            </p:nvSpPr>
            <p:spPr bwMode="auto">
              <a:xfrm>
                <a:off x="43" y="1209"/>
                <a:ext cx="2563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buClr>
                    <a:srgbClr val="A50021"/>
                  </a:buClr>
                  <a:buFont typeface="Wingdings" pitchFamily="2" charset="2"/>
                  <a:buChar char="§"/>
                </a:pPr>
                <a:r>
                  <a:rPr lang="sr-Latn-CS" sz="2800" b="1">
                    <a:latin typeface="Verdana" pitchFamily="34" charset="0"/>
                    <a:cs typeface="Times New Roman" pitchFamily="18" charset="0"/>
                  </a:rPr>
                  <a:t>Подношљивост</a:t>
                </a:r>
                <a:r>
                  <a:rPr lang="sr-Latn-CS" sz="2800">
                    <a:latin typeface="Verdana" pitchFamily="34" charset="0"/>
                    <a:cs typeface="Times New Roman" pitchFamily="18" charset="0"/>
                  </a:rPr>
                  <a:t> </a:t>
                </a:r>
                <a:r>
                  <a:rPr lang="sr-Latn-CS" sz="2400">
                    <a:latin typeface="Verdana" pitchFamily="34" charset="0"/>
                    <a:cs typeface="Times New Roman" pitchFamily="18" charset="0"/>
                  </a:rPr>
                  <a:t>(блага дозно</a:t>
                </a:r>
                <a:r>
                  <a:rPr lang="sr-Latn-CS" sz="2400">
                    <a:latin typeface="Verdana" pitchFamily="34" charset="0"/>
                  </a:rPr>
                  <a:t>-</a:t>
                </a:r>
                <a:r>
                  <a:rPr lang="sr-Latn-CS" sz="2400">
                    <a:latin typeface="Verdana" pitchFamily="34" charset="0"/>
                    <a:cs typeface="Times New Roman" pitchFamily="18" charset="0"/>
                  </a:rPr>
                  <a:t>зависна нежељен</a:t>
                </a:r>
                <a:r>
                  <a:rPr lang="sr-Latn-CS" sz="2400">
                    <a:latin typeface="Verdana" pitchFamily="34" charset="0"/>
                  </a:rPr>
                  <a:t>а</a:t>
                </a:r>
                <a:r>
                  <a:rPr lang="sr-Latn-CS" sz="2400">
                    <a:latin typeface="Verdana" pitchFamily="34" charset="0"/>
                    <a:cs typeface="Times New Roman" pitchFamily="18" charset="0"/>
                  </a:rPr>
                  <a:t> дејст.</a:t>
                </a:r>
                <a:r>
                  <a:rPr lang="sr-Latn-CS" sz="2400">
                    <a:latin typeface="Verdana" pitchFamily="34" charset="0"/>
                  </a:rPr>
                  <a:t>)</a:t>
                </a:r>
              </a:p>
            </p:txBody>
          </p:sp>
          <p:sp>
            <p:nvSpPr>
              <p:cNvPr id="412695" name="Rectangle 14"/>
              <p:cNvSpPr>
                <a:spLocks noChangeArrowheads="1"/>
              </p:cNvSpPr>
              <p:nvPr/>
            </p:nvSpPr>
            <p:spPr bwMode="auto">
              <a:xfrm>
                <a:off x="0" y="1209"/>
                <a:ext cx="2649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</p:spPr>
            <p:txBody>
              <a:bodyPr wrap="none"/>
              <a:lstStyle/>
              <a:p>
                <a:pPr eaLnBrk="0" hangingPunct="0"/>
                <a:endParaRPr lang="en-GB"/>
              </a:p>
            </p:txBody>
          </p:sp>
        </p:grpSp>
        <p:grpSp>
          <p:nvGrpSpPr>
            <p:cNvPr id="412679" name="Group 15"/>
            <p:cNvGrpSpPr>
              <a:grpSpLocks/>
            </p:cNvGrpSpPr>
            <p:nvPr/>
          </p:nvGrpSpPr>
          <p:grpSpPr bwMode="auto">
            <a:xfrm>
              <a:off x="339" y="2329"/>
              <a:ext cx="6141" cy="241"/>
              <a:chOff x="0" y="1612"/>
              <a:chExt cx="2649" cy="403"/>
            </a:xfrm>
          </p:grpSpPr>
          <p:sp>
            <p:nvSpPr>
              <p:cNvPr id="412692" name="Rectangle 16"/>
              <p:cNvSpPr>
                <a:spLocks noChangeArrowheads="1"/>
              </p:cNvSpPr>
              <p:nvPr/>
            </p:nvSpPr>
            <p:spPr bwMode="auto">
              <a:xfrm>
                <a:off x="43" y="1612"/>
                <a:ext cx="2563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buClr>
                    <a:srgbClr val="A50021"/>
                  </a:buClr>
                  <a:buFont typeface="Wingdings" pitchFamily="2" charset="2"/>
                  <a:buChar char="§"/>
                </a:pPr>
                <a:r>
                  <a:rPr lang="sr-Latn-CS" sz="2800" b="1">
                    <a:latin typeface="Verdana" pitchFamily="34" charset="0"/>
                    <a:cs typeface="Times New Roman" pitchFamily="18" charset="0"/>
                  </a:rPr>
                  <a:t>Фармакокинетика </a:t>
                </a:r>
                <a:endParaRPr lang="sr-Latn-CS" sz="2800" b="1">
                  <a:latin typeface="Verdana" pitchFamily="34" charset="0"/>
                </a:endParaRPr>
              </a:p>
            </p:txBody>
          </p:sp>
          <p:sp>
            <p:nvSpPr>
              <p:cNvPr id="412693" name="Rectangle 17"/>
              <p:cNvSpPr>
                <a:spLocks noChangeArrowheads="1"/>
              </p:cNvSpPr>
              <p:nvPr/>
            </p:nvSpPr>
            <p:spPr bwMode="auto">
              <a:xfrm>
                <a:off x="0" y="1612"/>
                <a:ext cx="2649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</p:spPr>
            <p:txBody>
              <a:bodyPr wrap="none"/>
              <a:lstStyle/>
              <a:p>
                <a:pPr eaLnBrk="0" hangingPunct="0"/>
                <a:endParaRPr lang="en-GB"/>
              </a:p>
            </p:txBody>
          </p:sp>
        </p:grpSp>
        <p:grpSp>
          <p:nvGrpSpPr>
            <p:cNvPr id="412680" name="Group 18"/>
            <p:cNvGrpSpPr>
              <a:grpSpLocks/>
            </p:cNvGrpSpPr>
            <p:nvPr/>
          </p:nvGrpSpPr>
          <p:grpSpPr bwMode="auto">
            <a:xfrm>
              <a:off x="339" y="2710"/>
              <a:ext cx="6141" cy="241"/>
              <a:chOff x="0" y="2015"/>
              <a:chExt cx="2649" cy="403"/>
            </a:xfrm>
          </p:grpSpPr>
          <p:sp>
            <p:nvSpPr>
              <p:cNvPr id="412690" name="Rectangle 19"/>
              <p:cNvSpPr>
                <a:spLocks noChangeArrowheads="1"/>
              </p:cNvSpPr>
              <p:nvPr/>
            </p:nvSpPr>
            <p:spPr bwMode="auto">
              <a:xfrm>
                <a:off x="43" y="2015"/>
                <a:ext cx="2563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buClr>
                    <a:srgbClr val="A50021"/>
                  </a:buClr>
                  <a:buFont typeface="Wingdings" pitchFamily="2" charset="2"/>
                  <a:buChar char="§"/>
                </a:pPr>
                <a:r>
                  <a:rPr lang="sr-Latn-CS" sz="2800">
                    <a:latin typeface="Verdana" pitchFamily="34" charset="0"/>
                    <a:cs typeface="Times New Roman" pitchFamily="18" charset="0"/>
                  </a:rPr>
                  <a:t>Једноставност терапијске схеме </a:t>
                </a:r>
                <a:endParaRPr lang="sr-Latn-CS" sz="2800">
                  <a:latin typeface="Verdana" pitchFamily="34" charset="0"/>
                </a:endParaRPr>
              </a:p>
            </p:txBody>
          </p:sp>
          <p:sp>
            <p:nvSpPr>
              <p:cNvPr id="412691" name="Rectangle 20"/>
              <p:cNvSpPr>
                <a:spLocks noChangeArrowheads="1"/>
              </p:cNvSpPr>
              <p:nvPr/>
            </p:nvSpPr>
            <p:spPr bwMode="auto">
              <a:xfrm>
                <a:off x="0" y="2015"/>
                <a:ext cx="2649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</p:spPr>
            <p:txBody>
              <a:bodyPr wrap="none"/>
              <a:lstStyle/>
              <a:p>
                <a:pPr eaLnBrk="0" hangingPunct="0"/>
                <a:endParaRPr lang="en-GB"/>
              </a:p>
            </p:txBody>
          </p:sp>
        </p:grpSp>
        <p:grpSp>
          <p:nvGrpSpPr>
            <p:cNvPr id="412681" name="Group 21"/>
            <p:cNvGrpSpPr>
              <a:grpSpLocks/>
            </p:cNvGrpSpPr>
            <p:nvPr/>
          </p:nvGrpSpPr>
          <p:grpSpPr bwMode="auto">
            <a:xfrm>
              <a:off x="339" y="3090"/>
              <a:ext cx="6141" cy="242"/>
              <a:chOff x="0" y="2418"/>
              <a:chExt cx="2649" cy="403"/>
            </a:xfrm>
          </p:grpSpPr>
          <p:sp>
            <p:nvSpPr>
              <p:cNvPr id="412688" name="Rectangle 22"/>
              <p:cNvSpPr>
                <a:spLocks noChangeArrowheads="1"/>
              </p:cNvSpPr>
              <p:nvPr/>
            </p:nvSpPr>
            <p:spPr bwMode="auto">
              <a:xfrm>
                <a:off x="43" y="2418"/>
                <a:ext cx="2563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buClr>
                    <a:srgbClr val="A50021"/>
                  </a:buClr>
                  <a:buFont typeface="Wingdings" pitchFamily="2" charset="2"/>
                  <a:buChar char="§"/>
                </a:pPr>
                <a:r>
                  <a:rPr lang="sr-Latn-CS" sz="2800">
                    <a:latin typeface="Verdana" pitchFamily="34" charset="0"/>
                    <a:cs typeface="Times New Roman" pitchFamily="18" charset="0"/>
                  </a:rPr>
                  <a:t>Број дневних доза (комфор) </a:t>
                </a:r>
                <a:endParaRPr lang="sr-Latn-CS" sz="2800">
                  <a:latin typeface="Verdana" pitchFamily="34" charset="0"/>
                </a:endParaRPr>
              </a:p>
            </p:txBody>
          </p:sp>
          <p:sp>
            <p:nvSpPr>
              <p:cNvPr id="412689" name="Rectangle 23"/>
              <p:cNvSpPr>
                <a:spLocks noChangeArrowheads="1"/>
              </p:cNvSpPr>
              <p:nvPr/>
            </p:nvSpPr>
            <p:spPr bwMode="auto">
              <a:xfrm>
                <a:off x="0" y="2418"/>
                <a:ext cx="2649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</p:spPr>
            <p:txBody>
              <a:bodyPr wrap="none"/>
              <a:lstStyle/>
              <a:p>
                <a:pPr eaLnBrk="0" hangingPunct="0"/>
                <a:endParaRPr lang="en-GB"/>
              </a:p>
            </p:txBody>
          </p:sp>
        </p:grpSp>
        <p:grpSp>
          <p:nvGrpSpPr>
            <p:cNvPr id="412682" name="Group 24"/>
            <p:cNvGrpSpPr>
              <a:grpSpLocks/>
            </p:cNvGrpSpPr>
            <p:nvPr/>
          </p:nvGrpSpPr>
          <p:grpSpPr bwMode="auto">
            <a:xfrm>
              <a:off x="339" y="3471"/>
              <a:ext cx="6141" cy="241"/>
              <a:chOff x="0" y="2821"/>
              <a:chExt cx="2649" cy="403"/>
            </a:xfrm>
          </p:grpSpPr>
          <p:sp>
            <p:nvSpPr>
              <p:cNvPr id="412686" name="Rectangle 25"/>
              <p:cNvSpPr>
                <a:spLocks noChangeArrowheads="1"/>
              </p:cNvSpPr>
              <p:nvPr/>
            </p:nvSpPr>
            <p:spPr bwMode="auto">
              <a:xfrm>
                <a:off x="43" y="2821"/>
                <a:ext cx="2563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buClr>
                    <a:srgbClr val="A50021"/>
                  </a:buClr>
                  <a:buFont typeface="Wingdings" pitchFamily="2" charset="2"/>
                  <a:buChar char="§"/>
                </a:pPr>
                <a:r>
                  <a:rPr lang="sr-Latn-CS" sz="2800">
                    <a:latin typeface="Verdana" pitchFamily="34" charset="0"/>
                    <a:cs typeface="Times New Roman" pitchFamily="18" charset="0"/>
                  </a:rPr>
                  <a:t>Присуство коморбидитета (нпр. мигрена итд.)</a:t>
                </a:r>
                <a:endParaRPr lang="sr-Latn-CS" sz="2800">
                  <a:latin typeface="Verdana" pitchFamily="34" charset="0"/>
                </a:endParaRPr>
              </a:p>
            </p:txBody>
          </p:sp>
          <p:sp>
            <p:nvSpPr>
              <p:cNvPr id="412687" name="Rectangle 26"/>
              <p:cNvSpPr>
                <a:spLocks noChangeArrowheads="1"/>
              </p:cNvSpPr>
              <p:nvPr/>
            </p:nvSpPr>
            <p:spPr bwMode="auto">
              <a:xfrm>
                <a:off x="0" y="2821"/>
                <a:ext cx="2649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</p:spPr>
            <p:txBody>
              <a:bodyPr wrap="none"/>
              <a:lstStyle/>
              <a:p>
                <a:pPr eaLnBrk="0" hangingPunct="0"/>
                <a:endParaRPr lang="en-GB"/>
              </a:p>
            </p:txBody>
          </p:sp>
        </p:grpSp>
        <p:grpSp>
          <p:nvGrpSpPr>
            <p:cNvPr id="412683" name="Group 27"/>
            <p:cNvGrpSpPr>
              <a:grpSpLocks/>
            </p:cNvGrpSpPr>
            <p:nvPr/>
          </p:nvGrpSpPr>
          <p:grpSpPr bwMode="auto">
            <a:xfrm>
              <a:off x="339" y="3851"/>
              <a:ext cx="6141" cy="242"/>
              <a:chOff x="0" y="3224"/>
              <a:chExt cx="2649" cy="403"/>
            </a:xfrm>
          </p:grpSpPr>
          <p:sp>
            <p:nvSpPr>
              <p:cNvPr id="412684" name="Rectangle 28"/>
              <p:cNvSpPr>
                <a:spLocks noChangeArrowheads="1"/>
              </p:cNvSpPr>
              <p:nvPr/>
            </p:nvSpPr>
            <p:spPr bwMode="auto">
              <a:xfrm>
                <a:off x="43" y="3224"/>
                <a:ext cx="2563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buClr>
                    <a:srgbClr val="A50021"/>
                  </a:buClr>
                  <a:buFont typeface="Wingdings" pitchFamily="2" charset="2"/>
                  <a:buChar char="§"/>
                </a:pPr>
                <a:r>
                  <a:rPr lang="sr-Latn-CS" sz="2800" b="1">
                    <a:solidFill>
                      <a:srgbClr val="A50021"/>
                    </a:solidFill>
                    <a:latin typeface="Verdana" pitchFamily="34" charset="0"/>
                    <a:cs typeface="Times New Roman" pitchFamily="18" charset="0"/>
                  </a:rPr>
                  <a:t>Цена ле</a:t>
                </a:r>
                <a:r>
                  <a:rPr lang="sr-Latn-CS" sz="2800" b="1">
                    <a:solidFill>
                      <a:srgbClr val="A50021"/>
                    </a:solidFill>
                    <a:latin typeface="Verdana" pitchFamily="34" charset="0"/>
                  </a:rPr>
                  <a:t>ч</a:t>
                </a:r>
                <a:r>
                  <a:rPr lang="sr-Latn-CS" sz="2800" b="1">
                    <a:solidFill>
                      <a:srgbClr val="A50021"/>
                    </a:solidFill>
                    <a:latin typeface="Verdana" pitchFamily="34" charset="0"/>
                    <a:cs typeface="Times New Roman" pitchFamily="18" charset="0"/>
                  </a:rPr>
                  <a:t>ења</a:t>
                </a:r>
                <a:r>
                  <a:rPr lang="sr-Latn-CS" sz="2800" b="1">
                    <a:solidFill>
                      <a:srgbClr val="000000"/>
                    </a:solidFill>
                    <a:latin typeface="Verdana" pitchFamily="34" charset="0"/>
                    <a:cs typeface="Times New Roman" pitchFamily="18" charset="0"/>
                  </a:rPr>
                  <a:t> </a:t>
                </a:r>
                <a:endParaRPr lang="sr-Latn-CS" sz="2800">
                  <a:latin typeface="Verdana" pitchFamily="34" charset="0"/>
                </a:endParaRPr>
              </a:p>
            </p:txBody>
          </p:sp>
          <p:sp>
            <p:nvSpPr>
              <p:cNvPr id="412685" name="Rectangle 29"/>
              <p:cNvSpPr>
                <a:spLocks noChangeArrowheads="1"/>
              </p:cNvSpPr>
              <p:nvPr/>
            </p:nvSpPr>
            <p:spPr bwMode="auto">
              <a:xfrm>
                <a:off x="0" y="3224"/>
                <a:ext cx="2649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</p:spPr>
            <p:txBody>
              <a:bodyPr wrap="none"/>
              <a:lstStyle/>
              <a:p>
                <a:pPr eaLnBrk="0" hangingPunct="0"/>
                <a:endParaRPr lang="en-GB"/>
              </a:p>
            </p:txBody>
          </p:sp>
        </p:grpSp>
      </p:grpSp>
      <p:sp>
        <p:nvSpPr>
          <p:cNvPr id="412675" name="Rectangle 30"/>
          <p:cNvSpPr>
            <a:spLocks noChangeArrowheads="1"/>
          </p:cNvSpPr>
          <p:nvPr/>
        </p:nvSpPr>
        <p:spPr bwMode="auto">
          <a:xfrm>
            <a:off x="76200" y="5867400"/>
            <a:ext cx="8915400" cy="996950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 eaLnBrk="0" hangingPunct="0">
              <a:spcBef>
                <a:spcPct val="50000"/>
              </a:spcBef>
            </a:pPr>
            <a:r>
              <a:rPr lang="sr-Latn-CS" sz="2800" b="1">
                <a:solidFill>
                  <a:srgbClr val="CC3300"/>
                </a:solidFill>
              </a:rPr>
              <a:t>Најјефтинији сигуран лек који се добро подноси!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 rtlCol="0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l">
              <a:defRPr/>
            </a:pPr>
            <a:r>
              <a:rPr lang="sr-Latn-CS" sz="3600" b="1" kern="1200">
                <a:solidFill>
                  <a:schemeClr val="tx1"/>
                </a:solidFill>
                <a:effectLst/>
                <a:cs typeface="Arial" pitchFamily="34" charset="0"/>
              </a:rPr>
              <a:t>Principi lečenja idiopatskih geheralizovanih epilepsija (IGE)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457200" y="1600200"/>
          <a:ext cx="6059016" cy="35859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590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14335">
                <a:tc>
                  <a:txBody>
                    <a:bodyPr/>
                    <a:lstStyle/>
                    <a:p>
                      <a:r>
                        <a:rPr lang="x-none" sz="2800" b="1">
                          <a:latin typeface="Arial" pitchFamily="34" charset="0"/>
                          <a:cs typeface="Arial" pitchFamily="34" charset="0"/>
                        </a:rPr>
                        <a:t>Izbegavanje provokativnih faktora</a:t>
                      </a:r>
                    </a:p>
                    <a:p>
                      <a:r>
                        <a:rPr lang="sr-Latn-CS" sz="2400" b="0">
                          <a:latin typeface="Arial" pitchFamily="34" charset="0"/>
                          <a:cs typeface="Arial" pitchFamily="34" charset="0"/>
                        </a:rPr>
                        <a:t>--nespavanje</a:t>
                      </a:r>
                    </a:p>
                    <a:p>
                      <a:r>
                        <a:rPr lang="sr-Latn-CS" sz="2400" b="0">
                          <a:latin typeface="Arial" pitchFamily="34" charset="0"/>
                          <a:cs typeface="Arial" pitchFamily="34" charset="0"/>
                        </a:rPr>
                        <a:t>--alkohol</a:t>
                      </a:r>
                    </a:p>
                    <a:p>
                      <a:r>
                        <a:rPr lang="sr-Latn-CS" sz="2400" b="0">
                          <a:latin typeface="Arial" pitchFamily="34" charset="0"/>
                          <a:cs typeface="Arial" pitchFamily="34" charset="0"/>
                        </a:rPr>
                        <a:t>--fotostimulacija</a:t>
                      </a:r>
                    </a:p>
                    <a:p>
                      <a:r>
                        <a:rPr lang="sr-Latn-CS" sz="2400" b="0">
                          <a:latin typeface="Arial" pitchFamily="34" charset="0"/>
                          <a:cs typeface="Arial" pitchFamily="34" charset="0"/>
                        </a:rPr>
                        <a:t>--stimulativne supstance</a:t>
                      </a:r>
                      <a:endParaRPr lang="sr-Latn-CS" sz="2800" b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2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2800" b="1">
                          <a:latin typeface="Arial" pitchFamily="34" charset="0"/>
                          <a:cs typeface="Arial" pitchFamily="34" charset="0"/>
                        </a:rPr>
                        <a:t>Medikamentna terapija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2800" b="0">
                          <a:latin typeface="Arial" pitchFamily="34" charset="0"/>
                          <a:cs typeface="Arial" pitchFamily="34" charset="0"/>
                        </a:rPr>
                        <a:t>--valproat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2800" b="0">
                          <a:latin typeface="Arial" pitchFamily="34" charset="0"/>
                          <a:cs typeface="Arial" pitchFamily="34" charset="0"/>
                        </a:rPr>
                        <a:t>--ostali manje efikasni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395277" name="Group 5"/>
          <p:cNvGrpSpPr>
            <a:grpSpLocks/>
          </p:cNvGrpSpPr>
          <p:nvPr/>
        </p:nvGrpSpPr>
        <p:grpSpPr bwMode="auto">
          <a:xfrm>
            <a:off x="5527675" y="1989138"/>
            <a:ext cx="3292475" cy="4594225"/>
            <a:chOff x="5796136" y="2075012"/>
            <a:chExt cx="3292475" cy="4594076"/>
          </a:xfrm>
        </p:grpSpPr>
        <p:graphicFrame>
          <p:nvGraphicFramePr>
            <p:cNvPr id="395271" name="Object 5"/>
            <p:cNvGraphicFramePr>
              <a:graphicFrameLocks noChangeAspect="1"/>
            </p:cNvGraphicFramePr>
            <p:nvPr/>
          </p:nvGraphicFramePr>
          <p:xfrm>
            <a:off x="5796136" y="2075012"/>
            <a:ext cx="3292475" cy="3009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5285" name="Photo Editor Photo" r:id="rId3" imgW="1516190" imgH="1386667" progId="">
                    <p:embed/>
                  </p:oleObj>
                </mc:Choice>
                <mc:Fallback>
                  <p:oleObj name="Photo Editor Photo" r:id="rId3" imgW="1516190" imgH="1386667" progId="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96136" y="2075012"/>
                          <a:ext cx="3292475" cy="30099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5272" name="Object 6"/>
            <p:cNvGraphicFramePr>
              <a:graphicFrameLocks noChangeAspect="1"/>
            </p:cNvGraphicFramePr>
            <p:nvPr/>
          </p:nvGraphicFramePr>
          <p:xfrm>
            <a:off x="6642273" y="5113338"/>
            <a:ext cx="2108200" cy="1555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5286" name="Photo Editor Photo" r:id="rId5" imgW="1577477" imgH="1165961" progId="">
                    <p:embed/>
                  </p:oleObj>
                </mc:Choice>
                <mc:Fallback>
                  <p:oleObj name="Photo Editor Photo" r:id="rId5" imgW="1577477" imgH="1165961" progId="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42273" y="5113338"/>
                          <a:ext cx="2108200" cy="15557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76400"/>
            <a:ext cx="8229600" cy="4572000"/>
          </a:xfrm>
          <a:noFill/>
        </p:spPr>
        <p:txBody>
          <a:bodyPr/>
          <a:lstStyle/>
          <a:p>
            <a:pPr marL="365125" indent="-255588"/>
            <a:r>
              <a:rPr lang="sr-Latn-CS" sz="2800" b="1">
                <a:effectLst/>
              </a:rPr>
              <a:t>Дошло је време за другачију терапију болесника са идиопатским генерализованим епилепсијама </a:t>
            </a:r>
          </a:p>
          <a:p>
            <a:pPr marL="620713" lvl="1" indent="-228600"/>
            <a:r>
              <a:rPr lang="sr-Latn-CS" b="1">
                <a:effectLst/>
              </a:rPr>
              <a:t>валпроат код мушкараца од почетка </a:t>
            </a:r>
          </a:p>
          <a:p>
            <a:pPr marL="620713" lvl="1" indent="-228600"/>
            <a:r>
              <a:rPr lang="sr-Latn-CS" b="1">
                <a:solidFill>
                  <a:srgbClr val="FFFF00"/>
                </a:solidFill>
                <a:effectLst/>
              </a:rPr>
              <a:t>леветирацетам код жена од почетка </a:t>
            </a:r>
          </a:p>
          <a:p>
            <a:pPr marL="620713" lvl="1" indent="-228600"/>
            <a:r>
              <a:rPr lang="sr-Latn-CS" b="1">
                <a:solidFill>
                  <a:srgbClr val="FFFF00"/>
                </a:solidFill>
                <a:effectLst/>
              </a:rPr>
              <a:t>леветирацетам код појаве компликација валпроата</a:t>
            </a:r>
            <a:r>
              <a:rPr lang="sr-Latn-CS" b="1">
                <a:solidFill>
                  <a:srgbClr val="A50021"/>
                </a:solidFill>
                <a:effectLst/>
              </a:rPr>
              <a:t> </a:t>
            </a:r>
            <a:endParaRPr lang="sr-Latn-CS">
              <a:solidFill>
                <a:srgbClr val="A50021"/>
              </a:solidFill>
              <a:effectLst/>
            </a:endParaRPr>
          </a:p>
          <a:p>
            <a:pPr marL="620713" lvl="1" indent="-228600"/>
            <a:endParaRPr lang="sr-Latn-CS" b="1">
              <a:solidFill>
                <a:srgbClr val="A50021"/>
              </a:solidFill>
              <a:effectLst/>
            </a:endParaRPr>
          </a:p>
        </p:txBody>
      </p:sp>
      <p:sp>
        <p:nvSpPr>
          <p:cNvPr id="419842" name="Text Box 4"/>
          <p:cNvSpPr txBox="1">
            <a:spLocks noChangeArrowheads="1"/>
          </p:cNvSpPr>
          <p:nvPr/>
        </p:nvSpPr>
        <p:spPr bwMode="auto">
          <a:xfrm>
            <a:off x="838200" y="457200"/>
            <a:ext cx="396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/>
              <a:t>Нови приступ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Slide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5" name="Content Placeholder 1"/>
          <p:cNvSpPr>
            <a:spLocks noGrp="1"/>
          </p:cNvSpPr>
          <p:nvPr>
            <p:ph idx="4294967295"/>
          </p:nvPr>
        </p:nvSpPr>
        <p:spPr>
          <a:xfrm>
            <a:off x="457200" y="1066800"/>
            <a:ext cx="8229600" cy="5181600"/>
          </a:xfrm>
          <a:noFill/>
        </p:spPr>
        <p:txBody>
          <a:bodyPr/>
          <a:lstStyle/>
          <a:p>
            <a:pPr marL="365125" indent="-255588"/>
            <a:r>
              <a:rPr lang="sr-Latn-CS" sz="2400" b="1">
                <a:effectLst/>
              </a:rPr>
              <a:t>ИГЕ чине ~20% свих епилепсија </a:t>
            </a:r>
          </a:p>
          <a:p>
            <a:pPr marL="365125" indent="-255588"/>
            <a:r>
              <a:rPr lang="sr-Latn-CS" sz="2400" b="1">
                <a:effectLst/>
              </a:rPr>
              <a:t>Лечење је успешно код &gt;80% случајева</a:t>
            </a:r>
          </a:p>
          <a:p>
            <a:pPr marL="365125" indent="-255588"/>
            <a:r>
              <a:rPr lang="sr-Latn-CS" sz="2400" b="1">
                <a:solidFill>
                  <a:srgbClr val="FFFF00"/>
                </a:solidFill>
                <a:effectLst/>
              </a:rPr>
              <a:t>Валпроат је лек избора за лечење мушкараца</a:t>
            </a:r>
          </a:p>
          <a:p>
            <a:pPr marL="365125" indent="-255588"/>
            <a:r>
              <a:rPr lang="sr-Latn-CS" sz="2400" b="1">
                <a:solidFill>
                  <a:srgbClr val="FFFF00"/>
                </a:solidFill>
                <a:effectLst/>
              </a:rPr>
              <a:t>Леветирацетам је лек избора за лечење жена у генеративном периоду </a:t>
            </a:r>
          </a:p>
          <a:p>
            <a:pPr marL="365125" indent="-255588"/>
            <a:r>
              <a:rPr lang="sr-Latn-CS" sz="2400" b="1">
                <a:solidFill>
                  <a:srgbClr val="FFFF00"/>
                </a:solidFill>
                <a:effectLst/>
              </a:rPr>
              <a:t>Етосуксимид је лек избора за лечење апсаснсних напада у склопу ДАЕ </a:t>
            </a:r>
          </a:p>
          <a:p>
            <a:pPr marL="365125" indent="-255588">
              <a:buFont typeface="Wingdings" pitchFamily="2" charset="2"/>
              <a:buNone/>
            </a:pPr>
            <a:endParaRPr lang="sr-Latn-CS" sz="2400" b="1">
              <a:effectLst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3937" name="Picture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2813" y="5113338"/>
            <a:ext cx="43180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1" name="Rectangle 5"/>
          <p:cNvSpPr>
            <a:spLocks noChangeArrowheads="1"/>
          </p:cNvSpPr>
          <p:nvPr/>
        </p:nvSpPr>
        <p:spPr bwMode="auto">
          <a:xfrm>
            <a:off x="-152400" y="3048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sr-Latn-C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Апсансни напади - лечење</a:t>
            </a:r>
          </a:p>
        </p:txBody>
      </p:sp>
      <p:sp>
        <p:nvSpPr>
          <p:cNvPr id="91142" name="Rectangle 6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95250" y="1905000"/>
            <a:ext cx="5676900" cy="459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endParaRPr lang="sr-Latn-C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sr-Latn-C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Etosuksimid</a:t>
            </a:r>
            <a:r>
              <a:rPr lang="sr-Latn-C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sr-Latn-CS" b="1">
                <a:effectLst>
                  <a:outerShdw blurRad="38100" dist="38100" dir="2700000" algn="tl">
                    <a:srgbClr val="000000"/>
                  </a:outerShdw>
                </a:effectLst>
              </a:rPr>
              <a:t>Valproična kiselina</a:t>
            </a:r>
            <a:endParaRPr lang="sr-Latn-C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sr-Latn-C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Lamotrigin</a:t>
            </a:r>
            <a:r>
              <a:rPr lang="sr-Latn-C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endParaRPr lang="sr-Latn-C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23940" name="Picture 7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1547813"/>
            <a:ext cx="2290762" cy="367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3941" name="Line 8"/>
          <p:cNvSpPr>
            <a:spLocks noChangeShapeType="1"/>
          </p:cNvSpPr>
          <p:nvPr/>
        </p:nvSpPr>
        <p:spPr bwMode="auto">
          <a:xfrm flipH="1" flipV="1">
            <a:off x="6448425" y="2039938"/>
            <a:ext cx="425450" cy="2444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3942" name="Rectangle 9"/>
          <p:cNvSpPr>
            <a:spLocks noChangeArrowheads="1"/>
          </p:cNvSpPr>
          <p:nvPr/>
        </p:nvSpPr>
        <p:spPr bwMode="auto">
          <a:xfrm>
            <a:off x="5029200" y="1828800"/>
            <a:ext cx="9588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 eaLnBrk="0" hangingPunct="0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prazan</a:t>
            </a:r>
            <a:br>
              <a:rPr lang="sr-Latn-CS" sz="1400" b="1">
                <a:latin typeface="Tahoma" pitchFamily="34" charset="0"/>
              </a:rPr>
            </a:br>
            <a:r>
              <a:rPr lang="sr-Latn-CS" sz="1400" b="1" u="sng">
                <a:latin typeface="Tahoma" pitchFamily="34" charset="0"/>
              </a:rPr>
              <a:t>pogled</a:t>
            </a:r>
          </a:p>
        </p:txBody>
      </p:sp>
      <p:sp>
        <p:nvSpPr>
          <p:cNvPr id="423943" name="Rectangle 10"/>
          <p:cNvSpPr>
            <a:spLocks noChangeArrowheads="1"/>
          </p:cNvSpPr>
          <p:nvPr/>
        </p:nvSpPr>
        <p:spPr bwMode="auto">
          <a:xfrm>
            <a:off x="4648200" y="4495800"/>
            <a:ext cx="13160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defTabSz="762000" eaLnBrk="0" hangingPunct="0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zamrznut pokret</a:t>
            </a:r>
          </a:p>
        </p:txBody>
      </p:sp>
      <p:sp>
        <p:nvSpPr>
          <p:cNvPr id="423944" name="Line 11"/>
          <p:cNvSpPr>
            <a:spLocks noChangeShapeType="1"/>
          </p:cNvSpPr>
          <p:nvPr/>
        </p:nvSpPr>
        <p:spPr bwMode="auto">
          <a:xfrm flipH="1">
            <a:off x="6216650" y="4038600"/>
            <a:ext cx="328613" cy="8413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0" y="3048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sr-Latn-C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Миоклонички напади - лечење</a:t>
            </a:r>
          </a:p>
        </p:txBody>
      </p:sp>
      <p:sp>
        <p:nvSpPr>
          <p:cNvPr id="92165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247650" y="1905000"/>
            <a:ext cx="4386263" cy="46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sr-Latn-C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Valproična kiselina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sr-Latn-C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Levatiracetam</a:t>
            </a:r>
          </a:p>
          <a:p>
            <a:pPr marL="342900" indent="-342900"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r>
              <a:rPr lang="sr-Latn-C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      .</a:t>
            </a:r>
            <a:endParaRPr lang="sr-Latn-C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5122" name="Object 6"/>
          <p:cNvGraphicFramePr>
            <a:graphicFrameLocks noChangeAspect="1"/>
          </p:cNvGraphicFramePr>
          <p:nvPr/>
        </p:nvGraphicFramePr>
        <p:xfrm>
          <a:off x="4792663" y="1617663"/>
          <a:ext cx="3773487" cy="3449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Photo Editor Photo" r:id="rId4" imgW="1516190" imgH="1386667" progId="">
                  <p:embed/>
                </p:oleObj>
              </mc:Choice>
              <mc:Fallback>
                <p:oleObj name="Photo Editor Photo" r:id="rId4" imgW="1516190" imgH="1386667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2663" y="1617663"/>
                        <a:ext cx="3773487" cy="3449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5" name="Picture 7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59250" y="5027613"/>
            <a:ext cx="5086350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-76200" y="184150"/>
            <a:ext cx="8420100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sr-Latn-C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Једноставни и комплексни парцијални напади - лечење</a:t>
            </a:r>
          </a:p>
        </p:txBody>
      </p:sp>
      <p:sp>
        <p:nvSpPr>
          <p:cNvPr id="93189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57150" y="1638300"/>
            <a:ext cx="4470400" cy="495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Karbamazepin</a:t>
            </a:r>
            <a:endParaRPr lang="sr-Latn-CS" sz="3200" b="1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sr-Latn-CS" sz="3200" b="1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Lamotrigin</a:t>
            </a:r>
            <a:endParaRPr lang="sr-Latn-CS" sz="3200" b="1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Oxcarbazepin</a:t>
            </a:r>
            <a:endParaRPr lang="sr-Latn-CS" sz="320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Fenitoin</a:t>
            </a:r>
            <a:endParaRPr lang="sr-Latn-CS" sz="320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Topiramat</a:t>
            </a:r>
            <a:endParaRPr lang="sr-Latn-CS" sz="320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Levetiracetam </a:t>
            </a: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Gabapentin	</a:t>
            </a:r>
          </a:p>
          <a:p>
            <a:pPr marL="342900" indent="-342900">
              <a:lnSpc>
                <a:spcPct val="105000"/>
              </a:lnSpc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sr-Latn-C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Phenobarbiton</a:t>
            </a:r>
          </a:p>
        </p:txBody>
      </p:sp>
      <p:grpSp>
        <p:nvGrpSpPr>
          <p:cNvPr id="429059" name="Group 6"/>
          <p:cNvGrpSpPr>
            <a:grpSpLocks/>
          </p:cNvGrpSpPr>
          <p:nvPr/>
        </p:nvGrpSpPr>
        <p:grpSpPr bwMode="auto">
          <a:xfrm>
            <a:off x="6288088" y="2022475"/>
            <a:ext cx="2413000" cy="4035425"/>
            <a:chOff x="4084" y="1274"/>
            <a:chExt cx="1404" cy="2542"/>
          </a:xfrm>
        </p:grpSpPr>
        <p:pic>
          <p:nvPicPr>
            <p:cNvPr id="429065" name="Picture 7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84" y="2154"/>
              <a:ext cx="1404" cy="1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9066" name="Picture 8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754" y="1274"/>
              <a:ext cx="640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29060" name="Group 9"/>
          <p:cNvGrpSpPr>
            <a:grpSpLocks/>
          </p:cNvGrpSpPr>
          <p:nvPr/>
        </p:nvGrpSpPr>
        <p:grpSpPr bwMode="auto">
          <a:xfrm>
            <a:off x="4406900" y="2011363"/>
            <a:ext cx="1720850" cy="4025900"/>
            <a:chOff x="2991" y="1267"/>
            <a:chExt cx="1000" cy="2536"/>
          </a:xfrm>
        </p:grpSpPr>
        <p:pic>
          <p:nvPicPr>
            <p:cNvPr id="429063" name="Picture 10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991" y="2104"/>
              <a:ext cx="1000" cy="1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9064" name="Picture 11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201" y="1267"/>
              <a:ext cx="672" cy="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29061" name="Text Box 12"/>
          <p:cNvSpPr txBox="1">
            <a:spLocks noChangeArrowheads="1"/>
          </p:cNvSpPr>
          <p:nvPr/>
        </p:nvSpPr>
        <p:spPr bwMode="auto">
          <a:xfrm>
            <a:off x="4205288" y="6013450"/>
            <a:ext cx="2371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sz="2000" b="1">
                <a:latin typeface="Tahoma" pitchFamily="34" charset="0"/>
              </a:rPr>
              <a:t>Jednostavni parcialni napad</a:t>
            </a:r>
          </a:p>
        </p:txBody>
      </p:sp>
      <p:sp>
        <p:nvSpPr>
          <p:cNvPr id="429062" name="Text Box 13"/>
          <p:cNvSpPr txBox="1">
            <a:spLocks noChangeArrowheads="1"/>
          </p:cNvSpPr>
          <p:nvPr/>
        </p:nvSpPr>
        <p:spPr bwMode="auto">
          <a:xfrm>
            <a:off x="6856413" y="6008688"/>
            <a:ext cx="22082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sz="2000" b="1">
                <a:latin typeface="Tahoma" pitchFamily="34" charset="0"/>
              </a:rPr>
              <a:t>kompleksni parcialni napad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4413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>
                <a:effectLst/>
              </a:rPr>
              <a:t>60-70% постиже контролу напада током две године</a:t>
            </a:r>
          </a:p>
          <a:p>
            <a:r>
              <a:rPr lang="sr-Latn-CS">
                <a:effectLst/>
              </a:rPr>
              <a:t>Код осталих се смањује број напада и њихова тежина</a:t>
            </a:r>
            <a:endParaRPr lang="en-US">
              <a:effectLst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457200" y="1600200"/>
          <a:ext cx="8229600" cy="3984626"/>
        </p:xfrm>
        <a:graphic>
          <a:graphicData uri="http://schemas.openxmlformats.org/drawingml/2006/table">
            <a:tbl>
              <a:tblPr/>
              <a:tblGrid>
                <a:gridCol w="6707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2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8275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470 болесника са новодијагностикованом </a:t>
                      </a:r>
                      <a:br>
                        <a:rPr kumimoji="0" lang="sr-Latn-CS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sr-Latn-CS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нелеченом епилепсијом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0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Пуна ремисија током најмање годину дана</a:t>
                      </a:r>
                      <a:endParaRPr kumimoji="0" lang="sr-Latn-CS" sz="3200" b="0" i="0" u="none" strike="noStrike" cap="none" normalizeH="0" baseline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64%</a:t>
                      </a:r>
                      <a:endParaRPr kumimoji="0" lang="sr-Latn-CS" sz="3200" b="0" i="0" u="none" strike="noStrike" cap="none" normalizeH="0" baseline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0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Фармакорезистентна епилепсија</a:t>
                      </a:r>
                      <a:endParaRPr kumimoji="0" lang="sr-Latn-C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36%</a:t>
                      </a:r>
                      <a:endParaRPr kumimoji="0" lang="sr-Latn-C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45454" name="TextBox 5"/>
          <p:cNvSpPr txBox="1">
            <a:spLocks noChangeArrowheads="1"/>
          </p:cNvSpPr>
          <p:nvPr/>
        </p:nvSpPr>
        <p:spPr bwMode="auto">
          <a:xfrm>
            <a:off x="395288" y="6400800"/>
            <a:ext cx="8229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1200" b="1">
                <a:cs typeface="Arial" charset="0"/>
              </a:rPr>
              <a:t>Kwan P, Brodie MJ. N Engl J Med 2000; 342: 314-319.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>
                <a:effectLst/>
              </a:rPr>
              <a:t>Епилепсија код жена</a:t>
            </a:r>
            <a:endParaRPr lang="en-US">
              <a:effectLst/>
            </a:endParaRPr>
          </a:p>
        </p:txBody>
      </p:sp>
      <p:sp>
        <p:nvSpPr>
          <p:cNvPr id="4474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800">
                <a:effectLst/>
              </a:rPr>
              <a:t>Поремећај менструалног циклуса</a:t>
            </a:r>
          </a:p>
          <a:p>
            <a:pPr>
              <a:lnSpc>
                <a:spcPct val="90000"/>
              </a:lnSpc>
            </a:pPr>
            <a:r>
              <a:rPr lang="sr-Latn-CS" sz="2800">
                <a:effectLst/>
              </a:rPr>
              <a:t>Повећана инциденца репродуктивних и ендокриних поремећаја</a:t>
            </a:r>
          </a:p>
          <a:p>
            <a:pPr>
              <a:lnSpc>
                <a:spcPct val="90000"/>
              </a:lnSpc>
            </a:pPr>
            <a:r>
              <a:rPr lang="sr-Latn-CS" sz="2800">
                <a:effectLst/>
              </a:rPr>
              <a:t>Снижење фертилитета</a:t>
            </a:r>
          </a:p>
          <a:p>
            <a:pPr>
              <a:lnSpc>
                <a:spcPct val="90000"/>
              </a:lnSpc>
            </a:pPr>
            <a:r>
              <a:rPr lang="sr-Latn-CS" sz="2800">
                <a:effectLst/>
              </a:rPr>
              <a:t>Смањење ефикасностиоралних контрацептива</a:t>
            </a:r>
          </a:p>
          <a:p>
            <a:pPr>
              <a:lnSpc>
                <a:spcPct val="90000"/>
              </a:lnSpc>
            </a:pPr>
            <a:r>
              <a:rPr lang="sr-Latn-CS" sz="2800">
                <a:effectLst/>
              </a:rPr>
              <a:t>Тератогени потенцијал АЕТ</a:t>
            </a:r>
          </a:p>
          <a:p>
            <a:pPr>
              <a:lnSpc>
                <a:spcPct val="90000"/>
              </a:lnSpc>
            </a:pPr>
            <a:r>
              <a:rPr lang="sr-Latn-CS" sz="2800">
                <a:effectLst/>
              </a:rPr>
              <a:t>Поремећај коштаног система</a:t>
            </a:r>
          </a:p>
          <a:p>
            <a:pPr>
              <a:lnSpc>
                <a:spcPct val="90000"/>
              </a:lnSpc>
            </a:pPr>
            <a:r>
              <a:rPr lang="sr-Latn-CS" sz="2800">
                <a:effectLst/>
              </a:rPr>
              <a:t>Козметска дејства (пораст тежине, опадање косе, хирзутизам, хипертрифија гингива)</a:t>
            </a:r>
            <a:endParaRPr lang="en-US" sz="2800">
              <a:effectLst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>
                <a:effectLst/>
              </a:rPr>
              <a:t>трудноћа</a:t>
            </a:r>
            <a:endParaRPr lang="en-US">
              <a:effectLst/>
            </a:endParaRPr>
          </a:p>
        </p:txBody>
      </p:sp>
      <p:sp>
        <p:nvSpPr>
          <p:cNvPr id="4495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sr-Latn-CS">
                <a:effectLst/>
              </a:rPr>
              <a:t>Погоршање контроле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sr-Latn-CS">
                <a:effectLst/>
              </a:rPr>
              <a:t>Нередовно узимање(тератогено дејство)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sr-Latn-CS">
                <a:effectLst/>
              </a:rPr>
              <a:t>Поремећај апсорпсције</a:t>
            </a:r>
            <a:r>
              <a:rPr lang="sr-Cyrl-CS">
                <a:effectLst/>
              </a:rPr>
              <a:t> </a:t>
            </a:r>
            <a:r>
              <a:rPr lang="sr-Latn-CS">
                <a:effectLst/>
              </a:rPr>
              <a:t>и дистрибуције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en-US">
              <a:effectLst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>
                <a:effectLst/>
              </a:rPr>
              <a:t>E</a:t>
            </a:r>
            <a:r>
              <a:rPr lang="sr-Cyrl-CS">
                <a:effectLst/>
              </a:rPr>
              <a:t>пилептични статус</a:t>
            </a:r>
            <a:endParaRPr lang="en-US">
              <a:effectLst/>
            </a:endParaRPr>
          </a:p>
        </p:txBody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ffectLst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sr-Cyrl-CS">
                <a:effectLst/>
              </a:rPr>
              <a:t>класификација</a:t>
            </a:r>
            <a:endParaRPr lang="en-US">
              <a:effectLst/>
            </a:endParaRPr>
          </a:p>
        </p:txBody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sr-Cyrl-CS">
                <a:effectLst/>
              </a:rPr>
              <a:t>Генерализовани тоничко клонички 78%</a:t>
            </a:r>
          </a:p>
          <a:p>
            <a:r>
              <a:rPr lang="sr-Cyrl-CS">
                <a:effectLst/>
              </a:rPr>
              <a:t>Парцијални моторни 10%</a:t>
            </a:r>
          </a:p>
          <a:p>
            <a:r>
              <a:rPr lang="sr-Cyrl-CS">
                <a:effectLst/>
              </a:rPr>
              <a:t>Неконвулзивни 10%</a:t>
            </a:r>
            <a:endParaRPr lang="en-US">
              <a:effectLst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/>
              <a:t>Дијагноза епилепсије је доминантно клиничка.</a:t>
            </a:r>
          </a:p>
          <a:p>
            <a:pPr eaLnBrk="1" hangingPunct="1">
              <a:defRPr/>
            </a:pPr>
            <a:r>
              <a:rPr lang="sr-Latn-CS"/>
              <a:t>Златни стандард за поуздано постављање дијагнозе епилепсије је регистровање </a:t>
            </a:r>
            <a:r>
              <a:rPr lang="sr-Latn-CS" b="1" i="1">
                <a:solidFill>
                  <a:srgbClr val="FFFF00"/>
                </a:solidFill>
              </a:rPr>
              <a:t>икталних ЕЕГ промена</a:t>
            </a:r>
            <a:r>
              <a:rPr lang="sr-Latn-CS"/>
              <a:t> током клинички уочљиве “кризе свести”.</a:t>
            </a:r>
            <a:endParaRPr lang="en-US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sr-Cyrl-CS" sz="4000">
                <a:effectLst/>
              </a:rPr>
              <a:t>Физиолошке промене у току статуса</a:t>
            </a:r>
            <a:endParaRPr lang="en-US" sz="4000">
              <a:effectLst/>
            </a:endParaRPr>
          </a:p>
        </p:txBody>
      </p:sp>
      <p:graphicFrame>
        <p:nvGraphicFramePr>
          <p:cNvPr id="474142" name="Group 3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13504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Рани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(компензовани)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Касни  (декомпензовани)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5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Скок ТА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Повечан проток крви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Повећанје интракранијалног притиска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хипергликемија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Пад 02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ацидоза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Пад ТА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Губитак ауторегулације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Хипоксија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Хипогликемија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хипонатремија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Хипертермија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Кардиоваскурни колапс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Оштећење неурона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74130" name="Text Box 18"/>
          <p:cNvSpPr txBox="1">
            <a:spLocks noChangeArrowheads="1"/>
          </p:cNvSpPr>
          <p:nvPr/>
        </p:nvSpPr>
        <p:spPr bwMode="auto">
          <a:xfrm>
            <a:off x="4191000" y="1828800"/>
            <a:ext cx="762000" cy="6413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>
                <a:solidFill>
                  <a:schemeClr val="bg1"/>
                </a:solidFill>
              </a:rPr>
              <a:t>30 мин</a:t>
            </a:r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1027" name="Group 21"/>
          <p:cNvGrpSpPr>
            <a:grpSpLocks/>
          </p:cNvGrpSpPr>
          <p:nvPr/>
        </p:nvGrpSpPr>
        <p:grpSpPr bwMode="auto">
          <a:xfrm>
            <a:off x="444500" y="550863"/>
            <a:ext cx="8286750" cy="6132512"/>
            <a:chOff x="685802" y="551329"/>
            <a:chExt cx="8287869" cy="6131860"/>
          </a:xfrm>
        </p:grpSpPr>
        <p:sp>
          <p:nvSpPr>
            <p:cNvPr id="171028" name="Text Box 2"/>
            <p:cNvSpPr txBox="1">
              <a:spLocks noChangeArrowheads="1"/>
            </p:cNvSpPr>
            <p:nvPr/>
          </p:nvSpPr>
          <p:spPr bwMode="auto">
            <a:xfrm>
              <a:off x="5309721" y="1890471"/>
              <a:ext cx="2204450" cy="4616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r-Latn-CS" sz="2400" b="1">
                  <a:cs typeface="Arial" charset="0"/>
                </a:rPr>
                <a:t>Preteći status</a:t>
              </a:r>
            </a:p>
          </p:txBody>
        </p:sp>
        <p:sp>
          <p:nvSpPr>
            <p:cNvPr id="171029" name="Text Box 3"/>
            <p:cNvSpPr txBox="1">
              <a:spLocks noChangeArrowheads="1"/>
            </p:cNvSpPr>
            <p:nvPr/>
          </p:nvSpPr>
          <p:spPr bwMode="auto">
            <a:xfrm>
              <a:off x="4976346" y="775988"/>
              <a:ext cx="248978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r-Latn-CS" sz="2400" b="1">
                  <a:cs typeface="Arial" charset="0"/>
                </a:rPr>
                <a:t>Izolovani napad</a:t>
              </a:r>
            </a:p>
          </p:txBody>
        </p:sp>
        <p:sp>
          <p:nvSpPr>
            <p:cNvPr id="171030" name="Rectangle 4"/>
            <p:cNvSpPr>
              <a:spLocks noChangeArrowheads="1"/>
            </p:cNvSpPr>
            <p:nvPr/>
          </p:nvSpPr>
          <p:spPr bwMode="auto">
            <a:xfrm>
              <a:off x="4782671" y="1256140"/>
              <a:ext cx="3048000" cy="352406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r>
                <a:rPr lang="sr-Latn-CS" sz="2800" b="1">
                  <a:solidFill>
                    <a:srgbClr val="FF3300"/>
                  </a:solidFill>
                  <a:cs typeface="Arial" charset="0"/>
                </a:rPr>
                <a:t>2 minuta</a:t>
              </a:r>
            </a:p>
          </p:txBody>
        </p:sp>
        <p:sp>
          <p:nvSpPr>
            <p:cNvPr id="171031" name="Rectangle 5"/>
            <p:cNvSpPr>
              <a:spLocks noChangeArrowheads="1"/>
            </p:cNvSpPr>
            <p:nvPr/>
          </p:nvSpPr>
          <p:spPr bwMode="auto">
            <a:xfrm>
              <a:off x="2344271" y="692291"/>
              <a:ext cx="2209800" cy="16210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cs typeface="Arial" charset="0"/>
              </a:endParaRPr>
            </a:p>
          </p:txBody>
        </p:sp>
        <p:graphicFrame>
          <p:nvGraphicFramePr>
            <p:cNvPr id="171015" name="Object 2"/>
            <p:cNvGraphicFramePr>
              <a:graphicFrameLocks noChangeAspect="1"/>
            </p:cNvGraphicFramePr>
            <p:nvPr/>
          </p:nvGraphicFramePr>
          <p:xfrm>
            <a:off x="2379196" y="551329"/>
            <a:ext cx="2043113" cy="17590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1057" name="Photo Editor Photo" r:id="rId3" imgW="1523810" imgH="1417443" progId="">
                    <p:embed/>
                  </p:oleObj>
                </mc:Choice>
                <mc:Fallback>
                  <p:oleObj name="Photo Editor Photo" r:id="rId3" imgW="1523810" imgH="1417443" progId="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79196" y="551329"/>
                          <a:ext cx="2043113" cy="17590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1032" name="Rectangle 7"/>
            <p:cNvSpPr>
              <a:spLocks noChangeArrowheads="1"/>
            </p:cNvSpPr>
            <p:nvPr/>
          </p:nvSpPr>
          <p:spPr bwMode="auto">
            <a:xfrm>
              <a:off x="4782671" y="2383839"/>
              <a:ext cx="3048000" cy="352406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r>
                <a:rPr lang="sr-Latn-CS" sz="2800" b="1">
                  <a:cs typeface="Arial" charset="0"/>
                </a:rPr>
                <a:t>5 minuta</a:t>
              </a:r>
            </a:p>
          </p:txBody>
        </p:sp>
        <p:graphicFrame>
          <p:nvGraphicFramePr>
            <p:cNvPr id="171017" name="Object 3"/>
            <p:cNvGraphicFramePr>
              <a:graphicFrameLocks noChangeAspect="1"/>
            </p:cNvGraphicFramePr>
            <p:nvPr/>
          </p:nvGraphicFramePr>
          <p:xfrm>
            <a:off x="2379196" y="1541002"/>
            <a:ext cx="2043113" cy="17590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1058" name="Photo Editor Photo" r:id="rId5" imgW="1523810" imgH="1417443" progId="">
                    <p:embed/>
                  </p:oleObj>
                </mc:Choice>
                <mc:Fallback>
                  <p:oleObj name="Photo Editor Photo" r:id="rId5" imgW="1523810" imgH="1417443" progId="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79196" y="1541002"/>
                          <a:ext cx="2043113" cy="17590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1033" name="Rectangle 9"/>
            <p:cNvSpPr>
              <a:spLocks noChangeArrowheads="1"/>
            </p:cNvSpPr>
            <p:nvPr/>
          </p:nvSpPr>
          <p:spPr bwMode="auto">
            <a:xfrm>
              <a:off x="4782671" y="3652500"/>
              <a:ext cx="3048000" cy="35240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r>
                <a:rPr lang="sr-Latn-CS" sz="2800" b="1">
                  <a:cs typeface="Arial" charset="0"/>
                </a:rPr>
                <a:t>30 minuta</a:t>
              </a:r>
            </a:p>
          </p:txBody>
        </p:sp>
        <p:sp>
          <p:nvSpPr>
            <p:cNvPr id="171034" name="Text Box 10"/>
            <p:cNvSpPr txBox="1">
              <a:spLocks noChangeArrowheads="1"/>
            </p:cNvSpPr>
            <p:nvPr/>
          </p:nvSpPr>
          <p:spPr bwMode="auto">
            <a:xfrm>
              <a:off x="5725646" y="3159132"/>
              <a:ext cx="184377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r-Latn-CS" sz="2400" b="1">
                  <a:cs typeface="Arial" charset="0"/>
                </a:rPr>
                <a:t>Rani status</a:t>
              </a:r>
            </a:p>
          </p:txBody>
        </p:sp>
        <p:graphicFrame>
          <p:nvGraphicFramePr>
            <p:cNvPr id="171020" name="Object 4"/>
            <p:cNvGraphicFramePr>
              <a:graphicFrameLocks noChangeAspect="1"/>
            </p:cNvGraphicFramePr>
            <p:nvPr/>
          </p:nvGraphicFramePr>
          <p:xfrm>
            <a:off x="2379196" y="2595282"/>
            <a:ext cx="2043113" cy="17590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1059" name="Photo Editor Photo" r:id="rId6" imgW="1523810" imgH="1417443" progId="">
                    <p:embed/>
                  </p:oleObj>
                </mc:Choice>
                <mc:Fallback>
                  <p:oleObj name="Photo Editor Photo" r:id="rId6" imgW="1523810" imgH="1417443" progId="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79196" y="2595282"/>
                          <a:ext cx="2043113" cy="17590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1035" name="Rectangle 12"/>
            <p:cNvSpPr>
              <a:spLocks noChangeArrowheads="1"/>
            </p:cNvSpPr>
            <p:nvPr/>
          </p:nvSpPr>
          <p:spPr bwMode="auto">
            <a:xfrm>
              <a:off x="4782671" y="4921160"/>
              <a:ext cx="3048000" cy="352406"/>
            </a:xfrm>
            <a:prstGeom prst="rect">
              <a:avLst/>
            </a:prstGeom>
            <a:solidFill>
              <a:srgbClr val="FF00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r>
                <a:rPr lang="sr-Latn-CS" sz="2800" b="1">
                  <a:cs typeface="Arial" charset="0"/>
                </a:rPr>
                <a:t>60 minuta</a:t>
              </a:r>
            </a:p>
          </p:txBody>
        </p:sp>
        <p:sp>
          <p:nvSpPr>
            <p:cNvPr id="171036" name="Text Box 13"/>
            <p:cNvSpPr txBox="1">
              <a:spLocks noChangeArrowheads="1"/>
            </p:cNvSpPr>
            <p:nvPr/>
          </p:nvSpPr>
          <p:spPr bwMode="auto">
            <a:xfrm>
              <a:off x="4954121" y="4441008"/>
              <a:ext cx="251062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r-Latn-CS" sz="2400" b="1">
                  <a:cs typeface="Arial" charset="0"/>
                </a:rPr>
                <a:t>Razvijeni status</a:t>
              </a:r>
            </a:p>
          </p:txBody>
        </p:sp>
        <p:graphicFrame>
          <p:nvGraphicFramePr>
            <p:cNvPr id="171023" name="Object 5"/>
            <p:cNvGraphicFramePr>
              <a:graphicFrameLocks noChangeAspect="1"/>
            </p:cNvGraphicFramePr>
            <p:nvPr/>
          </p:nvGraphicFramePr>
          <p:xfrm>
            <a:off x="2379196" y="3584955"/>
            <a:ext cx="2043113" cy="17590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1060" name="Photo Editor Photo" r:id="rId7" imgW="1523810" imgH="1417443" progId="">
                    <p:embed/>
                  </p:oleObj>
                </mc:Choice>
                <mc:Fallback>
                  <p:oleObj name="Photo Editor Photo" r:id="rId7" imgW="1523810" imgH="1417443" progId="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79196" y="3584955"/>
                          <a:ext cx="2043113" cy="17590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1037" name="Rectangle 15"/>
            <p:cNvSpPr>
              <a:spLocks noChangeArrowheads="1"/>
            </p:cNvSpPr>
            <p:nvPr/>
          </p:nvSpPr>
          <p:spPr bwMode="auto">
            <a:xfrm>
              <a:off x="4782671" y="6119340"/>
              <a:ext cx="3048000" cy="352406"/>
            </a:xfrm>
            <a:prstGeom prst="rect">
              <a:avLst/>
            </a:prstGeom>
            <a:solidFill>
              <a:srgbClr val="A5002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r>
                <a:rPr lang="sr-Latn-CS" sz="2800" b="1">
                  <a:cs typeface="Arial" charset="0"/>
                </a:rPr>
                <a:t>&gt;120 minuta</a:t>
              </a:r>
            </a:p>
          </p:txBody>
        </p:sp>
        <p:sp>
          <p:nvSpPr>
            <p:cNvPr id="171038" name="Text Box 16"/>
            <p:cNvSpPr txBox="1">
              <a:spLocks noChangeArrowheads="1"/>
            </p:cNvSpPr>
            <p:nvPr/>
          </p:nvSpPr>
          <p:spPr bwMode="auto">
            <a:xfrm>
              <a:off x="4615984" y="5639187"/>
              <a:ext cx="280397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r-Latn-CS" sz="2400" b="1">
                  <a:cs typeface="Arial" charset="0"/>
                </a:rPr>
                <a:t>Refraktarni status</a:t>
              </a:r>
            </a:p>
          </p:txBody>
        </p:sp>
        <p:graphicFrame>
          <p:nvGraphicFramePr>
            <p:cNvPr id="171026" name="Object 6"/>
            <p:cNvGraphicFramePr>
              <a:graphicFrameLocks noChangeAspect="1"/>
            </p:cNvGraphicFramePr>
            <p:nvPr/>
          </p:nvGraphicFramePr>
          <p:xfrm>
            <a:off x="2379196" y="4642172"/>
            <a:ext cx="2043113" cy="17590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1061" name="Photo Editor Photo" r:id="rId8" imgW="1523810" imgH="1417443" progId="">
                    <p:embed/>
                  </p:oleObj>
                </mc:Choice>
                <mc:Fallback>
                  <p:oleObj name="Photo Editor Photo" r:id="rId8" imgW="1523810" imgH="1417443" progId="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79196" y="4642172"/>
                          <a:ext cx="2043113" cy="17590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1039" name="Rectangle 18"/>
            <p:cNvSpPr>
              <a:spLocks noChangeArrowheads="1"/>
            </p:cNvSpPr>
            <p:nvPr/>
          </p:nvSpPr>
          <p:spPr bwMode="auto">
            <a:xfrm rot="-5400000">
              <a:off x="-32728" y="4300548"/>
              <a:ext cx="2996918" cy="15598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ts val="600"/>
                </a:spcBef>
                <a:spcAft>
                  <a:spcPts val="20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</a:pPr>
              <a:r>
                <a:rPr lang="sr-Latn-CS" sz="2000">
                  <a:cs typeface="Arial" charset="0"/>
                </a:rPr>
                <a:t>Ireverzibilne promene </a:t>
              </a:r>
            </a:p>
            <a:p>
              <a:pPr>
                <a:spcBef>
                  <a:spcPts val="600"/>
                </a:spcBef>
                <a:spcAft>
                  <a:spcPts val="200"/>
                </a:spcAft>
                <a:buClr>
                  <a:schemeClr val="hlink"/>
                </a:buClr>
                <a:buSzPct val="65000"/>
                <a:buFont typeface="Wingdings" pitchFamily="2" charset="2"/>
                <a:buChar char="¡"/>
              </a:pPr>
              <a:r>
                <a:rPr lang="sr-Latn-CS" b="1">
                  <a:solidFill>
                    <a:srgbClr val="A50021"/>
                  </a:solidFill>
                  <a:cs typeface="Arial" charset="0"/>
                </a:rPr>
                <a:t>samoodržavajuće stanje</a:t>
              </a:r>
            </a:p>
            <a:p>
              <a:pPr>
                <a:spcBef>
                  <a:spcPts val="600"/>
                </a:spcBef>
                <a:spcAft>
                  <a:spcPts val="200"/>
                </a:spcAft>
                <a:buClr>
                  <a:schemeClr val="hlink"/>
                </a:buClr>
                <a:buSzPct val="65000"/>
                <a:buFont typeface="Wingdings" pitchFamily="2" charset="2"/>
                <a:buChar char="¡"/>
              </a:pPr>
              <a:r>
                <a:rPr lang="sr-Latn-CS" b="1">
                  <a:solidFill>
                    <a:srgbClr val="A50021"/>
                  </a:solidFill>
                  <a:cs typeface="Arial" charset="0"/>
                </a:rPr>
                <a:t>oštećenje neurona</a:t>
              </a:r>
            </a:p>
            <a:p>
              <a:pPr>
                <a:spcBef>
                  <a:spcPts val="600"/>
                </a:spcBef>
                <a:spcAft>
                  <a:spcPts val="200"/>
                </a:spcAft>
                <a:buClr>
                  <a:schemeClr val="hlink"/>
                </a:buClr>
                <a:buSzPct val="65000"/>
                <a:buFont typeface="Wingdings" pitchFamily="2" charset="2"/>
                <a:buChar char="¡"/>
              </a:pPr>
              <a:r>
                <a:rPr lang="sr-Latn-CS" b="1">
                  <a:solidFill>
                    <a:srgbClr val="A50021"/>
                  </a:solidFill>
                  <a:cs typeface="Arial" charset="0"/>
                </a:rPr>
                <a:t>farmakorezistencija</a:t>
              </a:r>
            </a:p>
          </p:txBody>
        </p:sp>
        <p:sp>
          <p:nvSpPr>
            <p:cNvPr id="171040" name="AutoShape 20"/>
            <p:cNvSpPr>
              <a:spLocks noChangeArrowheads="1"/>
            </p:cNvSpPr>
            <p:nvPr/>
          </p:nvSpPr>
          <p:spPr bwMode="auto">
            <a:xfrm>
              <a:off x="7983071" y="621810"/>
              <a:ext cx="990600" cy="6061379"/>
            </a:xfrm>
            <a:prstGeom prst="downArrow">
              <a:avLst>
                <a:gd name="adj1" fmla="val 50000"/>
                <a:gd name="adj2" fmla="val 117307"/>
              </a:avLst>
            </a:prstGeom>
            <a:solidFill>
              <a:srgbClr val="A5002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r>
                <a:rPr lang="sr-Latn-CS" sz="2000" b="1">
                  <a:solidFill>
                    <a:schemeClr val="bg1"/>
                  </a:solidFill>
                  <a:cs typeface="Arial" charset="0"/>
                </a:rPr>
                <a:t>Intenzivnost  primene  antistatusnih  lekova</a:t>
              </a:r>
            </a:p>
          </p:txBody>
        </p:sp>
        <p:sp>
          <p:nvSpPr>
            <p:cNvPr id="171041" name="Rectangle 19"/>
            <p:cNvSpPr>
              <a:spLocks noChangeArrowheads="1"/>
            </p:cNvSpPr>
            <p:nvPr/>
          </p:nvSpPr>
          <p:spPr bwMode="auto">
            <a:xfrm rot="-5400000">
              <a:off x="-32727" y="1303632"/>
              <a:ext cx="2996917" cy="1559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ts val="600"/>
                </a:spcBef>
                <a:spcAft>
                  <a:spcPts val="20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</a:pPr>
              <a:r>
                <a:rPr lang="sr-Latn-CS" sz="2000">
                  <a:cs typeface="Arial" charset="0"/>
                </a:rPr>
                <a:t>Reverzibilne promene </a:t>
              </a:r>
            </a:p>
            <a:p>
              <a:pPr>
                <a:spcBef>
                  <a:spcPts val="600"/>
                </a:spcBef>
                <a:spcAft>
                  <a:spcPts val="200"/>
                </a:spcAft>
                <a:buClr>
                  <a:schemeClr val="hlink"/>
                </a:buClr>
                <a:buSzPct val="65000"/>
                <a:buFont typeface="Wingdings" pitchFamily="2" charset="2"/>
                <a:buChar char="¡"/>
              </a:pPr>
              <a:r>
                <a:rPr lang="sr-Latn-CS" b="1">
                  <a:solidFill>
                    <a:srgbClr val="A50021"/>
                  </a:solidFill>
                  <a:cs typeface="Arial" charset="0"/>
                </a:rPr>
                <a:t>fiziološke promene </a:t>
              </a:r>
            </a:p>
            <a:p>
              <a:pPr>
                <a:spcBef>
                  <a:spcPts val="600"/>
                </a:spcBef>
                <a:spcAft>
                  <a:spcPts val="200"/>
                </a:spcAft>
                <a:buClr>
                  <a:schemeClr val="hlink"/>
                </a:buClr>
                <a:buSzPct val="65000"/>
                <a:buFont typeface="Wingdings" pitchFamily="2" charset="2"/>
                <a:buChar char="¡"/>
              </a:pPr>
              <a:r>
                <a:rPr lang="sr-Latn-CS" b="1">
                  <a:solidFill>
                    <a:srgbClr val="A50021"/>
                  </a:solidFill>
                  <a:cs typeface="Arial" charset="0"/>
                </a:rPr>
                <a:t>kompenzovana funkcija</a:t>
              </a:r>
            </a:p>
            <a:p>
              <a:pPr>
                <a:spcBef>
                  <a:spcPts val="600"/>
                </a:spcBef>
                <a:spcAft>
                  <a:spcPts val="200"/>
                </a:spcAft>
                <a:buClr>
                  <a:schemeClr val="hlink"/>
                </a:buClr>
                <a:buSzPct val="65000"/>
                <a:buFont typeface="Wingdings" pitchFamily="2" charset="2"/>
                <a:buChar char="¡"/>
              </a:pPr>
              <a:r>
                <a:rPr lang="sr-Latn-CS" b="1">
                  <a:solidFill>
                    <a:srgbClr val="A50021"/>
                  </a:solidFill>
                  <a:cs typeface="Arial" charset="0"/>
                </a:rPr>
                <a:t>farmakosenzitivnost</a:t>
              </a:r>
            </a:p>
          </p:txBody>
        </p:sp>
      </p:grp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875" y="2349500"/>
            <a:ext cx="8893175" cy="3311525"/>
          </a:xfrm>
        </p:spPr>
        <p:txBody>
          <a:bodyPr/>
          <a:lstStyle/>
          <a:p>
            <a:r>
              <a:rPr lang="sr-Latn-CS" b="1">
                <a:solidFill>
                  <a:srgbClr val="FF6600"/>
                </a:solidFill>
                <a:effectLst/>
              </a:rPr>
              <a:t>Status epilepticus   </a:t>
            </a:r>
            <a:r>
              <a:rPr lang="he-IL" b="1">
                <a:solidFill>
                  <a:srgbClr val="FF6600"/>
                </a:solidFill>
                <a:effectLst/>
                <a:latin typeface="Times New Roman" pitchFamily="18" charset="0"/>
                <a:cs typeface="Arial" charset="0"/>
              </a:rPr>
              <a:t>≤</a:t>
            </a:r>
            <a:r>
              <a:rPr lang="sr-Latn-CS" b="1">
                <a:solidFill>
                  <a:srgbClr val="FF6600"/>
                </a:solidFill>
                <a:effectLst/>
                <a:latin typeface="Times New Roman" pitchFamily="18" charset="0"/>
                <a:cs typeface="Arial" charset="0"/>
              </a:rPr>
              <a:t> </a:t>
            </a:r>
            <a:r>
              <a:rPr lang="sr-Latn-CS" b="1">
                <a:solidFill>
                  <a:srgbClr val="FF6600"/>
                </a:solidFill>
                <a:effectLst/>
                <a:cs typeface="Arial" charset="0"/>
              </a:rPr>
              <a:t>5 minuta</a:t>
            </a:r>
            <a:br>
              <a:rPr lang="sr-Latn-CS" sz="4800" b="1">
                <a:solidFill>
                  <a:srgbClr val="FF6600"/>
                </a:solidFill>
                <a:effectLst/>
              </a:rPr>
            </a:br>
            <a:endParaRPr lang="en-US" sz="4800">
              <a:effectLst/>
            </a:endParaRPr>
          </a:p>
        </p:txBody>
      </p:sp>
      <p:sp>
        <p:nvSpPr>
          <p:cNvPr id="459778" name="Rectangle 3"/>
          <p:cNvSpPr>
            <a:spLocks noChangeArrowheads="1"/>
          </p:cNvSpPr>
          <p:nvPr/>
        </p:nvSpPr>
        <p:spPr bwMode="auto">
          <a:xfrm>
            <a:off x="5221288" y="6308725"/>
            <a:ext cx="36718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sr-Latn-CS" sz="1200" i="1">
                <a:solidFill>
                  <a:schemeClr val="accent1"/>
                </a:solidFill>
              </a:rPr>
              <a:t>Lowenstein DH 1999, Chen JWY 2006, Hirsch LJ 2007</a:t>
            </a:r>
          </a:p>
          <a:p>
            <a:r>
              <a:rPr lang="sr-Latn-CS" sz="1200" i="1">
                <a:solidFill>
                  <a:schemeClr val="accent1"/>
                </a:solidFill>
              </a:rPr>
              <a:t>Meldrum BS 1999, Knake S 2009, Alldredge BK 2001, </a:t>
            </a:r>
          </a:p>
          <a:p>
            <a:r>
              <a:rPr lang="sr-Latn-CS" sz="1200" i="1">
                <a:solidFill>
                  <a:schemeClr val="accent1"/>
                </a:solidFill>
              </a:rPr>
              <a:t>Meirkord H 2006.</a:t>
            </a:r>
            <a:r>
              <a:rPr lang="sr-Latn-CS" sz="1200" i="1"/>
              <a:t>  </a:t>
            </a:r>
            <a:endParaRPr lang="en-US" sz="1200" i="1"/>
          </a:p>
        </p:txBody>
      </p:sp>
      <p:sp>
        <p:nvSpPr>
          <p:cNvPr id="459779" name="Rectangle 4"/>
          <p:cNvSpPr>
            <a:spLocks noChangeArrowheads="1"/>
          </p:cNvSpPr>
          <p:nvPr/>
        </p:nvSpPr>
        <p:spPr bwMode="auto">
          <a:xfrm>
            <a:off x="179388" y="6308725"/>
            <a:ext cx="36718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sr-Latn-CS" sz="1200" i="1">
                <a:solidFill>
                  <a:schemeClr val="bg2"/>
                </a:solidFill>
              </a:rPr>
              <a:t>Beran RG 2008, Meirkord H 2006, Walker M 2005.</a:t>
            </a:r>
            <a:endParaRPr lang="en-US" sz="1200" i="1">
              <a:solidFill>
                <a:schemeClr val="bg2"/>
              </a:solidFill>
            </a:endParaRP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1331913" y="404813"/>
            <a:ext cx="64801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sr-Latn-CS" sz="32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EPI STATUS  - nova definicija</a:t>
            </a:r>
            <a:r>
              <a:rPr lang="sr-Latn-CS" sz="200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2000"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42875" y="2349500"/>
            <a:ext cx="8893175" cy="3311525"/>
          </a:xfrm>
          <a:noFill/>
          <a:ln/>
        </p:spPr>
        <p:txBody>
          <a:bodyPr/>
          <a:lstStyle/>
          <a:p>
            <a:r>
              <a:rPr lang="sr-Cyrl-CS" b="1">
                <a:solidFill>
                  <a:srgbClr val="FF6600"/>
                </a:solidFill>
                <a:effectLst/>
              </a:rPr>
              <a:t>Циљ терапије прекинути статус унутар 20-30 минута</a:t>
            </a:r>
            <a:endParaRPr lang="en-US" sz="4800">
              <a:effectLst/>
            </a:endParaRPr>
          </a:p>
        </p:txBody>
      </p:sp>
      <p:sp>
        <p:nvSpPr>
          <p:cNvPr id="476163" name="Rectangle 3"/>
          <p:cNvSpPr>
            <a:spLocks noChangeArrowheads="1"/>
          </p:cNvSpPr>
          <p:nvPr/>
        </p:nvSpPr>
        <p:spPr bwMode="auto">
          <a:xfrm>
            <a:off x="5221288" y="6308725"/>
            <a:ext cx="36718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sr-Latn-CS" sz="1200" i="1">
                <a:solidFill>
                  <a:schemeClr val="accent1"/>
                </a:solidFill>
              </a:rPr>
              <a:t>Lowenstein DH 1999, Chen JWY 2006, Hirsch LJ 2007</a:t>
            </a:r>
          </a:p>
          <a:p>
            <a:r>
              <a:rPr lang="sr-Latn-CS" sz="1200" i="1">
                <a:solidFill>
                  <a:schemeClr val="accent1"/>
                </a:solidFill>
              </a:rPr>
              <a:t>Meldrum BS 1999, Knake S 2009, Alldredge BK 2001, </a:t>
            </a:r>
          </a:p>
          <a:p>
            <a:r>
              <a:rPr lang="sr-Latn-CS" sz="1200" i="1">
                <a:solidFill>
                  <a:schemeClr val="accent1"/>
                </a:solidFill>
              </a:rPr>
              <a:t>Meirkord H 2006.</a:t>
            </a:r>
            <a:r>
              <a:rPr lang="sr-Latn-CS" sz="1200" i="1"/>
              <a:t>  </a:t>
            </a:r>
            <a:endParaRPr lang="en-US" sz="1200" i="1"/>
          </a:p>
        </p:txBody>
      </p:sp>
      <p:sp>
        <p:nvSpPr>
          <p:cNvPr id="476164" name="Rectangle 4"/>
          <p:cNvSpPr>
            <a:spLocks noChangeArrowheads="1"/>
          </p:cNvSpPr>
          <p:nvPr/>
        </p:nvSpPr>
        <p:spPr bwMode="auto">
          <a:xfrm>
            <a:off x="179388" y="6308725"/>
            <a:ext cx="36718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sr-Latn-CS" sz="1200" i="1">
                <a:solidFill>
                  <a:schemeClr val="bg2"/>
                </a:solidFill>
              </a:rPr>
              <a:t>Beran RG 2008, Meirkord H 2006, Walker M 2005.</a:t>
            </a:r>
            <a:endParaRPr lang="en-US" sz="1200" i="1">
              <a:solidFill>
                <a:schemeClr val="bg2"/>
              </a:solidFill>
            </a:endParaRP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1331913" y="404813"/>
            <a:ext cx="64801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32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EPI STATUS  </a:t>
            </a:r>
            <a:r>
              <a:rPr lang="sr-Latn-CS" sz="200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2000"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1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336550"/>
            <a:ext cx="7561263" cy="935038"/>
          </a:xfrm>
        </p:spPr>
        <p:txBody>
          <a:bodyPr/>
          <a:lstStyle/>
          <a:p>
            <a:r>
              <a:rPr lang="en-US" sz="3600" b="1">
                <a:solidFill>
                  <a:srgbClr val="FF9933"/>
                </a:solidFill>
                <a:effectLst/>
              </a:rPr>
              <a:t>ТЕРАПИЈА   ЕПИ   СТАТУСА</a:t>
            </a:r>
            <a:endParaRPr lang="en-US" sz="3600">
              <a:effectLst/>
            </a:endParaRPr>
          </a:p>
        </p:txBody>
      </p:sp>
      <p:sp>
        <p:nvSpPr>
          <p:cNvPr id="4608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1325" y="1989138"/>
            <a:ext cx="8307388" cy="4535487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Clr>
                <a:srgbClr val="DDDDDD"/>
              </a:buClr>
              <a:buSzPct val="85000"/>
              <a:buFontTx/>
              <a:buAutoNum type="arabicPeriod"/>
            </a:pPr>
            <a:r>
              <a:rPr lang="en-US" sz="2400" b="1">
                <a:solidFill>
                  <a:srgbClr val="FF0000"/>
                </a:solidFill>
                <a:effectLst/>
              </a:rPr>
              <a:t>Очување виталних функција </a:t>
            </a:r>
          </a:p>
          <a:p>
            <a:pPr marL="609600" indent="-609600">
              <a:lnSpc>
                <a:spcPct val="130000"/>
              </a:lnSpc>
              <a:buClr>
                <a:srgbClr val="DDDDDD"/>
              </a:buClr>
              <a:buSzPct val="85000"/>
              <a:buFontTx/>
              <a:buAutoNum type="arabicPeriod"/>
            </a:pPr>
            <a:endParaRPr lang="en-US" sz="2400" b="1">
              <a:solidFill>
                <a:srgbClr val="FC464A"/>
              </a:solidFill>
              <a:effectLst/>
            </a:endParaRPr>
          </a:p>
          <a:p>
            <a:pPr marL="609600" indent="-609600">
              <a:lnSpc>
                <a:spcPct val="130000"/>
              </a:lnSpc>
              <a:buClr>
                <a:srgbClr val="DDDDDD"/>
              </a:buClr>
              <a:buSzPct val="85000"/>
              <a:buFontTx/>
              <a:buAutoNum type="arabicPeriod"/>
            </a:pPr>
            <a:r>
              <a:rPr lang="sr-Latn-CS" sz="2400" b="1">
                <a:solidFill>
                  <a:srgbClr val="FFFF00"/>
                </a:solidFill>
                <a:effectLst/>
              </a:rPr>
              <a:t>Брзо м</a:t>
            </a:r>
            <a:r>
              <a:rPr lang="en-US" sz="2400" b="1">
                <a:solidFill>
                  <a:srgbClr val="FFFF00"/>
                </a:solidFill>
                <a:effectLst/>
              </a:rPr>
              <a:t>едикаментозно прекидање конвулзија</a:t>
            </a:r>
          </a:p>
          <a:p>
            <a:pPr marL="609600" indent="-609600">
              <a:lnSpc>
                <a:spcPct val="130000"/>
              </a:lnSpc>
              <a:buClr>
                <a:srgbClr val="DDDDDD"/>
              </a:buClr>
              <a:buSzPct val="85000"/>
              <a:buFontTx/>
              <a:buAutoNum type="arabicPeriod"/>
            </a:pPr>
            <a:endParaRPr lang="en-US" sz="2400" b="1">
              <a:solidFill>
                <a:srgbClr val="99FF33"/>
              </a:solidFill>
              <a:effectLst/>
            </a:endParaRPr>
          </a:p>
          <a:p>
            <a:pPr marL="609600" indent="-609600">
              <a:lnSpc>
                <a:spcPct val="130000"/>
              </a:lnSpc>
              <a:buClr>
                <a:srgbClr val="DDDDDD"/>
              </a:buClr>
              <a:buSzPct val="85000"/>
              <a:buFontTx/>
              <a:buAutoNum type="arabicPeriod"/>
            </a:pPr>
            <a:r>
              <a:rPr lang="en-US" sz="2400" b="1">
                <a:solidFill>
                  <a:srgbClr val="00FF00"/>
                </a:solidFill>
                <a:effectLst/>
              </a:rPr>
              <a:t>Откривање узрока </a:t>
            </a:r>
            <a:r>
              <a:rPr lang="sr-Latn-CS" sz="2400" b="1">
                <a:solidFill>
                  <a:srgbClr val="00FF00"/>
                </a:solidFill>
                <a:effectLst/>
              </a:rPr>
              <a:t>/ симптоматска тх</a:t>
            </a:r>
            <a:endParaRPr lang="en-US" sz="2400" b="1">
              <a:solidFill>
                <a:srgbClr val="00FF00"/>
              </a:solidFill>
              <a:effectLst/>
            </a:endParaRPr>
          </a:p>
          <a:p>
            <a:pPr marL="609600" indent="-609600">
              <a:lnSpc>
                <a:spcPct val="130000"/>
              </a:lnSpc>
              <a:buClr>
                <a:srgbClr val="DDDDDD"/>
              </a:buClr>
              <a:buSzPct val="85000"/>
              <a:buFontTx/>
              <a:buAutoNum type="arabicPeriod"/>
            </a:pPr>
            <a:endParaRPr lang="en-US" sz="2400" b="1">
              <a:solidFill>
                <a:srgbClr val="00FF00"/>
              </a:solidFill>
              <a:effectLst/>
            </a:endParaRPr>
          </a:p>
          <a:p>
            <a:pPr marL="609600" indent="-609600">
              <a:lnSpc>
                <a:spcPct val="130000"/>
              </a:lnSpc>
              <a:buClr>
                <a:srgbClr val="DDDDDD"/>
              </a:buClr>
              <a:buSzPct val="85000"/>
              <a:buFontTx/>
              <a:buAutoNum type="arabicPeriod"/>
            </a:pPr>
            <a:r>
              <a:rPr lang="en-US" sz="2400" b="1">
                <a:solidFill>
                  <a:srgbClr val="0099FF"/>
                </a:solidFill>
                <a:effectLst/>
              </a:rPr>
              <a:t>Превенција </a:t>
            </a:r>
            <a:r>
              <a:rPr lang="sr-Latn-CS" sz="2400" b="1">
                <a:solidFill>
                  <a:srgbClr val="0099FF"/>
                </a:solidFill>
                <a:effectLst/>
              </a:rPr>
              <a:t>/</a:t>
            </a:r>
            <a:r>
              <a:rPr lang="en-US" sz="2400" b="1">
                <a:solidFill>
                  <a:srgbClr val="0099FF"/>
                </a:solidFill>
                <a:effectLst/>
              </a:rPr>
              <a:t> тх компликација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4000" b="1">
                <a:solidFill>
                  <a:srgbClr val="FF0000"/>
                </a:solidFill>
                <a:effectLst/>
              </a:rPr>
              <a:t>Очување виталних функција</a:t>
            </a:r>
            <a:br>
              <a:rPr lang="sr-Cyrl-CS" sz="4000" b="1">
                <a:solidFill>
                  <a:srgbClr val="FF0000"/>
                </a:solidFill>
                <a:effectLst/>
              </a:rPr>
            </a:br>
            <a:r>
              <a:rPr lang="sr-Cyrl-CS" sz="4000" b="1">
                <a:solidFill>
                  <a:srgbClr val="FF0000"/>
                </a:solidFill>
                <a:effectLst/>
              </a:rPr>
              <a:t>и опште мере</a:t>
            </a:r>
            <a:endParaRPr lang="en-US" sz="4000" b="1">
              <a:solidFill>
                <a:srgbClr val="FF0000"/>
              </a:solidFill>
              <a:effectLst/>
            </a:endParaRPr>
          </a:p>
        </p:txBody>
      </p:sp>
      <p:sp>
        <p:nvSpPr>
          <p:cNvPr id="477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000">
                <a:effectLst/>
              </a:rPr>
              <a:t>Обезбедити респираторну функцију</a:t>
            </a:r>
          </a:p>
          <a:p>
            <a:pPr>
              <a:lnSpc>
                <a:spcPct val="80000"/>
              </a:lnSpc>
            </a:pPr>
            <a:r>
              <a:rPr lang="sr-Cyrl-CS" sz="2000">
                <a:effectLst/>
              </a:rPr>
              <a:t>Надзирати виталне параметре (ЕКГ, ТА, ТТ)</a:t>
            </a:r>
          </a:p>
          <a:p>
            <a:pPr>
              <a:lnSpc>
                <a:spcPct val="80000"/>
              </a:lnSpc>
            </a:pPr>
            <a:r>
              <a:rPr lang="sr-Cyrl-CS" sz="2000">
                <a:effectLst/>
              </a:rPr>
              <a:t>Заштита од повређивања</a:t>
            </a:r>
          </a:p>
          <a:p>
            <a:pPr>
              <a:lnSpc>
                <a:spcPct val="80000"/>
              </a:lnSpc>
            </a:pPr>
            <a:r>
              <a:rPr lang="sr-Cyrl-CS" sz="2000">
                <a:effectLst/>
              </a:rPr>
              <a:t>Кратка анамнеза</a:t>
            </a:r>
          </a:p>
          <a:p>
            <a:pPr>
              <a:lnSpc>
                <a:spcPct val="80000"/>
              </a:lnSpc>
            </a:pPr>
            <a:r>
              <a:rPr lang="sr-Cyrl-CS" sz="2000">
                <a:effectLst/>
              </a:rPr>
              <a:t>Неуролосшки преглед</a:t>
            </a:r>
          </a:p>
          <a:p>
            <a:pPr>
              <a:lnSpc>
                <a:spcPct val="80000"/>
              </a:lnSpc>
            </a:pPr>
            <a:r>
              <a:rPr lang="sr-Cyrl-CS" sz="2000">
                <a:effectLst/>
              </a:rPr>
              <a:t>Увођенје 2 ив линије</a:t>
            </a:r>
          </a:p>
          <a:p>
            <a:pPr>
              <a:lnSpc>
                <a:spcPct val="80000"/>
              </a:lnSpc>
            </a:pPr>
            <a:r>
              <a:rPr lang="sr-Cyrl-CS" sz="2000">
                <a:effectLst/>
              </a:rPr>
              <a:t>Узимнје крви за гасне анализе,гликемија,  ККС, електролите, ниво лека)</a:t>
            </a:r>
          </a:p>
          <a:p>
            <a:pPr>
              <a:lnSpc>
                <a:spcPct val="80000"/>
              </a:lnSpc>
            </a:pPr>
            <a:r>
              <a:rPr lang="sr-Cyrl-CS" sz="2000">
                <a:effectLst/>
              </a:rPr>
              <a:t>Инфузија 50 мл 50% глукозе са Тиамином 250 мг (алкохолизам и Дијабет)</a:t>
            </a:r>
            <a:endParaRPr lang="en-US" sz="2000">
              <a:effectLst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8210" name="Group 21"/>
          <p:cNvGrpSpPr>
            <a:grpSpLocks/>
          </p:cNvGrpSpPr>
          <p:nvPr/>
        </p:nvGrpSpPr>
        <p:grpSpPr bwMode="auto">
          <a:xfrm>
            <a:off x="152400" y="533400"/>
            <a:ext cx="8286750" cy="6132513"/>
            <a:chOff x="685802" y="551329"/>
            <a:chExt cx="8287869" cy="6131860"/>
          </a:xfrm>
        </p:grpSpPr>
        <p:sp>
          <p:nvSpPr>
            <p:cNvPr id="478211" name="Text Box 2"/>
            <p:cNvSpPr txBox="1">
              <a:spLocks noChangeArrowheads="1"/>
            </p:cNvSpPr>
            <p:nvPr/>
          </p:nvSpPr>
          <p:spPr bwMode="auto">
            <a:xfrm>
              <a:off x="5309226" y="1891036"/>
              <a:ext cx="2184695" cy="45715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r-Latn-CS" sz="2400" b="1">
                  <a:cs typeface="Arial" charset="0"/>
                </a:rPr>
                <a:t>Preteći status</a:t>
              </a:r>
            </a:p>
          </p:txBody>
        </p:sp>
        <p:sp>
          <p:nvSpPr>
            <p:cNvPr id="478212" name="Text Box 3"/>
            <p:cNvSpPr txBox="1">
              <a:spLocks noChangeArrowheads="1"/>
            </p:cNvSpPr>
            <p:nvPr/>
          </p:nvSpPr>
          <p:spPr bwMode="auto">
            <a:xfrm>
              <a:off x="4975806" y="776730"/>
              <a:ext cx="2467308" cy="457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r-Latn-CS" sz="2400" b="1">
                  <a:cs typeface="Arial" charset="0"/>
                </a:rPr>
                <a:t>Izolovani napad</a:t>
              </a:r>
            </a:p>
          </p:txBody>
        </p:sp>
        <p:sp>
          <p:nvSpPr>
            <p:cNvPr id="478213" name="Rectangle 4"/>
            <p:cNvSpPr>
              <a:spLocks noChangeArrowheads="1"/>
            </p:cNvSpPr>
            <p:nvPr/>
          </p:nvSpPr>
          <p:spPr bwMode="auto">
            <a:xfrm>
              <a:off x="4782671" y="1256140"/>
              <a:ext cx="3048000" cy="352406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r>
                <a:rPr lang="sr-Latn-CS" sz="2800" b="1">
                  <a:solidFill>
                    <a:srgbClr val="FF3300"/>
                  </a:solidFill>
                  <a:cs typeface="Arial" charset="0"/>
                </a:rPr>
                <a:t>2 minuta</a:t>
              </a:r>
            </a:p>
          </p:txBody>
        </p:sp>
        <p:sp>
          <p:nvSpPr>
            <p:cNvPr id="478214" name="Rectangle 5"/>
            <p:cNvSpPr>
              <a:spLocks noChangeArrowheads="1"/>
            </p:cNvSpPr>
            <p:nvPr/>
          </p:nvSpPr>
          <p:spPr bwMode="auto">
            <a:xfrm>
              <a:off x="2344271" y="692291"/>
              <a:ext cx="2209800" cy="16210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cs typeface="Arial" charset="0"/>
              </a:endParaRPr>
            </a:p>
          </p:txBody>
        </p:sp>
        <p:graphicFrame>
          <p:nvGraphicFramePr>
            <p:cNvPr id="478215" name="Object 2"/>
            <p:cNvGraphicFramePr>
              <a:graphicFrameLocks noChangeAspect="1"/>
            </p:cNvGraphicFramePr>
            <p:nvPr/>
          </p:nvGraphicFramePr>
          <p:xfrm>
            <a:off x="2379196" y="551329"/>
            <a:ext cx="2043113" cy="17590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8257" name="Photo Editor Photo" r:id="rId3" imgW="1523810" imgH="1417443" progId="">
                    <p:embed/>
                  </p:oleObj>
                </mc:Choice>
                <mc:Fallback>
                  <p:oleObj name="Photo Editor Photo" r:id="rId3" imgW="1523810" imgH="1417443" progId="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79196" y="551329"/>
                          <a:ext cx="2043113" cy="17590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78216" name="Rectangle 7"/>
            <p:cNvSpPr>
              <a:spLocks noChangeArrowheads="1"/>
            </p:cNvSpPr>
            <p:nvPr/>
          </p:nvSpPr>
          <p:spPr bwMode="auto">
            <a:xfrm>
              <a:off x="4782671" y="2383839"/>
              <a:ext cx="3048000" cy="352406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r>
                <a:rPr lang="sr-Latn-CS" sz="2800" b="1">
                  <a:cs typeface="Arial" charset="0"/>
                </a:rPr>
                <a:t>5 minuta</a:t>
              </a:r>
            </a:p>
          </p:txBody>
        </p:sp>
        <p:graphicFrame>
          <p:nvGraphicFramePr>
            <p:cNvPr id="478217" name="Object 3"/>
            <p:cNvGraphicFramePr>
              <a:graphicFrameLocks noChangeAspect="1"/>
            </p:cNvGraphicFramePr>
            <p:nvPr/>
          </p:nvGraphicFramePr>
          <p:xfrm>
            <a:off x="2379196" y="1541002"/>
            <a:ext cx="2043113" cy="17590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8258" name="Photo Editor Photo" r:id="rId5" imgW="1523810" imgH="1417443" progId="">
                    <p:embed/>
                  </p:oleObj>
                </mc:Choice>
                <mc:Fallback>
                  <p:oleObj name="Photo Editor Photo" r:id="rId5" imgW="1523810" imgH="1417443" progId="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79196" y="1541002"/>
                          <a:ext cx="2043113" cy="17590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78218" name="Rectangle 9"/>
            <p:cNvSpPr>
              <a:spLocks noChangeArrowheads="1"/>
            </p:cNvSpPr>
            <p:nvPr/>
          </p:nvSpPr>
          <p:spPr bwMode="auto">
            <a:xfrm>
              <a:off x="4782671" y="3652500"/>
              <a:ext cx="3048000" cy="35240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r>
                <a:rPr lang="sr-Latn-CS" sz="2800" b="1">
                  <a:cs typeface="Arial" charset="0"/>
                </a:rPr>
                <a:t>30 minuta</a:t>
              </a:r>
            </a:p>
          </p:txBody>
        </p:sp>
        <p:sp>
          <p:nvSpPr>
            <p:cNvPr id="478219" name="Text Box 10"/>
            <p:cNvSpPr txBox="1">
              <a:spLocks noChangeArrowheads="1"/>
            </p:cNvSpPr>
            <p:nvPr/>
          </p:nvSpPr>
          <p:spPr bwMode="auto">
            <a:xfrm>
              <a:off x="5725207" y="3159314"/>
              <a:ext cx="1827460" cy="457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r-Latn-CS" sz="2400" b="1">
                  <a:cs typeface="Arial" charset="0"/>
                </a:rPr>
                <a:t>Rani status</a:t>
              </a:r>
            </a:p>
          </p:txBody>
        </p:sp>
        <p:graphicFrame>
          <p:nvGraphicFramePr>
            <p:cNvPr id="478220" name="Object 4"/>
            <p:cNvGraphicFramePr>
              <a:graphicFrameLocks noChangeAspect="1"/>
            </p:cNvGraphicFramePr>
            <p:nvPr/>
          </p:nvGraphicFramePr>
          <p:xfrm>
            <a:off x="2379196" y="2595282"/>
            <a:ext cx="2043113" cy="17590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8259" name="Photo Editor Photo" r:id="rId6" imgW="1523810" imgH="1417443" progId="">
                    <p:embed/>
                  </p:oleObj>
                </mc:Choice>
                <mc:Fallback>
                  <p:oleObj name="Photo Editor Photo" r:id="rId6" imgW="1523810" imgH="1417443" progId="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79196" y="2595282"/>
                          <a:ext cx="2043113" cy="17590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78221" name="Rectangle 12"/>
            <p:cNvSpPr>
              <a:spLocks noChangeArrowheads="1"/>
            </p:cNvSpPr>
            <p:nvPr/>
          </p:nvSpPr>
          <p:spPr bwMode="auto">
            <a:xfrm>
              <a:off x="4782671" y="4921160"/>
              <a:ext cx="3048000" cy="352406"/>
            </a:xfrm>
            <a:prstGeom prst="rect">
              <a:avLst/>
            </a:prstGeom>
            <a:solidFill>
              <a:srgbClr val="FF00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r>
                <a:rPr lang="sr-Latn-CS" sz="2800" b="1">
                  <a:cs typeface="Arial" charset="0"/>
                </a:rPr>
                <a:t>60 minuta</a:t>
              </a:r>
            </a:p>
          </p:txBody>
        </p:sp>
        <p:sp>
          <p:nvSpPr>
            <p:cNvPr id="478222" name="Text Box 13"/>
            <p:cNvSpPr txBox="1">
              <a:spLocks noChangeArrowheads="1"/>
            </p:cNvSpPr>
            <p:nvPr/>
          </p:nvSpPr>
          <p:spPr bwMode="auto">
            <a:xfrm>
              <a:off x="4953578" y="4440290"/>
              <a:ext cx="2487949" cy="457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r-Latn-CS" sz="2400" b="1">
                  <a:cs typeface="Arial" charset="0"/>
                </a:rPr>
                <a:t>Razvijeni status</a:t>
              </a:r>
            </a:p>
          </p:txBody>
        </p:sp>
        <p:graphicFrame>
          <p:nvGraphicFramePr>
            <p:cNvPr id="478223" name="Object 5"/>
            <p:cNvGraphicFramePr>
              <a:graphicFrameLocks noChangeAspect="1"/>
            </p:cNvGraphicFramePr>
            <p:nvPr/>
          </p:nvGraphicFramePr>
          <p:xfrm>
            <a:off x="2379196" y="3584955"/>
            <a:ext cx="2043113" cy="17590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8260" name="Photo Editor Photo" r:id="rId7" imgW="1523810" imgH="1417443" progId="">
                    <p:embed/>
                  </p:oleObj>
                </mc:Choice>
                <mc:Fallback>
                  <p:oleObj name="Photo Editor Photo" r:id="rId7" imgW="1523810" imgH="1417443" progId="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79196" y="3584955"/>
                          <a:ext cx="2043113" cy="17590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78224" name="Rectangle 15"/>
            <p:cNvSpPr>
              <a:spLocks noChangeArrowheads="1"/>
            </p:cNvSpPr>
            <p:nvPr/>
          </p:nvSpPr>
          <p:spPr bwMode="auto">
            <a:xfrm>
              <a:off x="4782671" y="6119340"/>
              <a:ext cx="3048000" cy="352406"/>
            </a:xfrm>
            <a:prstGeom prst="rect">
              <a:avLst/>
            </a:prstGeom>
            <a:solidFill>
              <a:srgbClr val="A5002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r>
                <a:rPr lang="sr-Latn-CS" sz="2800" b="1">
                  <a:cs typeface="Arial" charset="0"/>
                </a:rPr>
                <a:t>&gt;120 minuta</a:t>
              </a:r>
            </a:p>
          </p:txBody>
        </p:sp>
        <p:sp>
          <p:nvSpPr>
            <p:cNvPr id="478225" name="Text Box 16"/>
            <p:cNvSpPr txBox="1">
              <a:spLocks noChangeArrowheads="1"/>
            </p:cNvSpPr>
            <p:nvPr/>
          </p:nvSpPr>
          <p:spPr bwMode="auto">
            <a:xfrm>
              <a:off x="4615395" y="5638725"/>
              <a:ext cx="2778500" cy="457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r-Latn-CS" sz="2400" b="1">
                  <a:cs typeface="Arial" charset="0"/>
                </a:rPr>
                <a:t>Refraktarni status</a:t>
              </a:r>
            </a:p>
          </p:txBody>
        </p:sp>
        <p:graphicFrame>
          <p:nvGraphicFramePr>
            <p:cNvPr id="478226" name="Object 6"/>
            <p:cNvGraphicFramePr>
              <a:graphicFrameLocks noChangeAspect="1"/>
            </p:cNvGraphicFramePr>
            <p:nvPr/>
          </p:nvGraphicFramePr>
          <p:xfrm>
            <a:off x="2379196" y="4642172"/>
            <a:ext cx="2043113" cy="17590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8261" name="Photo Editor Photo" r:id="rId8" imgW="1523810" imgH="1417443" progId="">
                    <p:embed/>
                  </p:oleObj>
                </mc:Choice>
                <mc:Fallback>
                  <p:oleObj name="Photo Editor Photo" r:id="rId8" imgW="1523810" imgH="1417443" progId="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79196" y="4642172"/>
                          <a:ext cx="2043113" cy="17590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78227" name="Rectangle 18"/>
            <p:cNvSpPr>
              <a:spLocks noChangeArrowheads="1"/>
            </p:cNvSpPr>
            <p:nvPr/>
          </p:nvSpPr>
          <p:spPr bwMode="auto">
            <a:xfrm rot="-5400000">
              <a:off x="-32728" y="4300548"/>
              <a:ext cx="2996918" cy="15598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ts val="600"/>
                </a:spcBef>
                <a:spcAft>
                  <a:spcPts val="20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</a:pPr>
              <a:r>
                <a:rPr lang="sr-Cyrl-CS" sz="2000">
                  <a:cs typeface="Arial" charset="0"/>
                </a:rPr>
                <a:t>општа</a:t>
              </a:r>
            </a:p>
            <a:p>
              <a:pPr>
                <a:spcBef>
                  <a:spcPts val="600"/>
                </a:spcBef>
                <a:spcAft>
                  <a:spcPts val="20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</a:pPr>
              <a:r>
                <a:rPr lang="sr-Cyrl-CS" sz="2000">
                  <a:cs typeface="Arial" charset="0"/>
                </a:rPr>
                <a:t> анестезија</a:t>
              </a:r>
              <a:endParaRPr lang="sr-Latn-CS" b="1">
                <a:solidFill>
                  <a:srgbClr val="A50021"/>
                </a:solidFill>
                <a:cs typeface="Arial" charset="0"/>
              </a:endParaRPr>
            </a:p>
          </p:txBody>
        </p:sp>
        <p:sp>
          <p:nvSpPr>
            <p:cNvPr id="478228" name="AutoShape 20"/>
            <p:cNvSpPr>
              <a:spLocks noChangeArrowheads="1"/>
            </p:cNvSpPr>
            <p:nvPr/>
          </p:nvSpPr>
          <p:spPr bwMode="auto">
            <a:xfrm>
              <a:off x="7983071" y="621810"/>
              <a:ext cx="990600" cy="6061379"/>
            </a:xfrm>
            <a:prstGeom prst="downArrow">
              <a:avLst>
                <a:gd name="adj1" fmla="val 50000"/>
                <a:gd name="adj2" fmla="val 117307"/>
              </a:avLst>
            </a:prstGeom>
            <a:solidFill>
              <a:srgbClr val="A5002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r>
                <a:rPr lang="sr-Latn-CS" sz="2000" b="1">
                  <a:solidFill>
                    <a:schemeClr val="bg1"/>
                  </a:solidFill>
                  <a:cs typeface="Arial" charset="0"/>
                </a:rPr>
                <a:t>Intenzivnost  primene  antistatusnih  lekova</a:t>
              </a:r>
            </a:p>
          </p:txBody>
        </p:sp>
        <p:sp>
          <p:nvSpPr>
            <p:cNvPr id="478229" name="Rectangle 19"/>
            <p:cNvSpPr>
              <a:spLocks noChangeArrowheads="1"/>
            </p:cNvSpPr>
            <p:nvPr/>
          </p:nvSpPr>
          <p:spPr bwMode="auto">
            <a:xfrm rot="-5400000">
              <a:off x="-32727" y="1303632"/>
              <a:ext cx="2996917" cy="1559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ts val="600"/>
                </a:spcBef>
                <a:spcAft>
                  <a:spcPts val="20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</a:pPr>
              <a:r>
                <a:rPr lang="sr-Cyrl-CS" sz="2000">
                  <a:cs typeface="Arial" charset="0"/>
                </a:rPr>
                <a:t>Иницајно лечење</a:t>
              </a:r>
              <a:endParaRPr lang="sr-Latn-CS" b="1">
                <a:solidFill>
                  <a:srgbClr val="A50021"/>
                </a:solidFill>
                <a:cs typeface="Arial" charset="0"/>
              </a:endParaRPr>
            </a:p>
          </p:txBody>
        </p:sp>
      </p:grpSp>
      <p:sp>
        <p:nvSpPr>
          <p:cNvPr id="478231" name="Text Box 23"/>
          <p:cNvSpPr txBox="1">
            <a:spLocks noChangeArrowheads="1"/>
          </p:cNvSpPr>
          <p:nvPr/>
        </p:nvSpPr>
        <p:spPr bwMode="auto">
          <a:xfrm>
            <a:off x="0" y="4114800"/>
            <a:ext cx="853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/>
              <a:t>________________________________________________________________</a:t>
            </a:r>
            <a:endParaRPr lang="en-US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6225"/>
            <a:ext cx="8229600" cy="1130300"/>
          </a:xfrm>
          <a:noFill/>
        </p:spPr>
        <p:txBody>
          <a:bodyPr/>
          <a:lstStyle/>
          <a:p>
            <a:pPr eaLnBrk="1" hangingPunct="1"/>
            <a:r>
              <a:rPr lang="en-US" sz="3600">
                <a:effectLst/>
              </a:rPr>
              <a:t>Лечење епилептичког статуса у зависности од стадијума еволуције</a:t>
            </a:r>
          </a:p>
        </p:txBody>
      </p:sp>
      <p:graphicFrame>
        <p:nvGraphicFramePr>
          <p:cNvPr id="706563" name="Group 3"/>
          <p:cNvGraphicFramePr>
            <a:graphicFrameLocks noGrp="1"/>
          </p:cNvGraphicFramePr>
          <p:nvPr/>
        </p:nvGraphicFramePr>
        <p:xfrm>
          <a:off x="457200" y="1851025"/>
          <a:ext cx="8266113" cy="4724400"/>
        </p:xfrm>
        <a:graphic>
          <a:graphicData uri="http://schemas.openxmlformats.org/drawingml/2006/table">
            <a:tbl>
              <a:tblPr/>
              <a:tblGrid>
                <a:gridCol w="4219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14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5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66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1) izolovani pojedinačni epileptički napad  (&lt;2 min)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-ne zahteva lečenje </a:t>
                      </a: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67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2) 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("preteći") 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stadijum (2 do 5 min)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-rektalni diazepam</a:t>
                      </a:r>
                      <a:b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-im midazolam</a:t>
                      </a:r>
                      <a:endParaRPr kumimoji="0" lang="sr-Cyrl-C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 benzodiazepini</a:t>
                      </a:r>
                      <a:r>
                        <a:rPr kumimoji="0" lang="sr-Cyrl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?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67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3) 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stadijum "ranog" statusa </a:t>
                      </a:r>
                      <a:b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do 30 m</a:t>
                      </a: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n)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-iv benzodiazepini</a:t>
                      </a:r>
                      <a:b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-iv fenitoin (</a:t>
                      </a: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</a:rPr>
                        <a:t>nema</a:t>
                      </a: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3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4) 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stadijum razvijenog statusa (&gt; od 30 min)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-iv fenobarbiton</a:t>
                      </a:r>
                      <a:b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-iv midazolam</a:t>
                      </a: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509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5) 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stadijum refraktarnog statusa</a:t>
                      </a: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&gt;120 min)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-iv midazolam</a:t>
                      </a:r>
                      <a:b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-iv tiopenton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-iv propofol </a:t>
                      </a:r>
                    </a:p>
                  </a:txBody>
                  <a:tcPr marL="90000" marR="90000" marT="46800" marB="4680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461852" name="Group 25"/>
          <p:cNvGrpSpPr>
            <a:grpSpLocks/>
          </p:cNvGrpSpPr>
          <p:nvPr/>
        </p:nvGrpSpPr>
        <p:grpSpPr bwMode="auto">
          <a:xfrm>
            <a:off x="4691063" y="1868488"/>
            <a:ext cx="1141412" cy="4706937"/>
            <a:chOff x="2952" y="1162"/>
            <a:chExt cx="748" cy="2903"/>
          </a:xfrm>
        </p:grpSpPr>
        <p:sp>
          <p:nvSpPr>
            <p:cNvPr id="461853" name="AutoShape 26"/>
            <p:cNvSpPr>
              <a:spLocks noChangeArrowheads="1"/>
            </p:cNvSpPr>
            <p:nvPr/>
          </p:nvSpPr>
          <p:spPr bwMode="auto">
            <a:xfrm>
              <a:off x="2952" y="1162"/>
              <a:ext cx="748" cy="290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5 w 21600"/>
                <a:gd name="T13" fmla="*/ 4502 h 21600"/>
                <a:gd name="T14" fmla="*/ 17095 w 21600"/>
                <a:gd name="T15" fmla="*/ 1709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BF00"/>
                </a:gs>
                <a:gs pos="10001">
                  <a:srgbClr val="F27300"/>
                </a:gs>
                <a:gs pos="25000">
                  <a:srgbClr val="8F0040"/>
                </a:gs>
                <a:gs pos="50000">
                  <a:srgbClr val="400040"/>
                </a:gs>
                <a:gs pos="80000">
                  <a:srgbClr val="000040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854" name="Text Box 27"/>
            <p:cNvSpPr txBox="1">
              <a:spLocks noChangeArrowheads="1"/>
            </p:cNvSpPr>
            <p:nvPr/>
          </p:nvSpPr>
          <p:spPr bwMode="auto">
            <a:xfrm rot="-5400000">
              <a:off x="2806" y="1602"/>
              <a:ext cx="1039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r">
                <a:spcBef>
                  <a:spcPct val="20000"/>
                </a:spcBef>
              </a:pPr>
              <a:r>
                <a:rPr lang="sr-Latn-CS" sz="2400" b="1">
                  <a:solidFill>
                    <a:schemeClr val="bg1"/>
                  </a:solidFill>
                  <a:cs typeface="Arial" charset="0"/>
                </a:rPr>
                <a:t>efiasno</a:t>
              </a:r>
            </a:p>
          </p:txBody>
        </p:sp>
        <p:sp>
          <p:nvSpPr>
            <p:cNvPr id="461855" name="Text Box 28"/>
            <p:cNvSpPr txBox="1">
              <a:spLocks noChangeArrowheads="1"/>
            </p:cNvSpPr>
            <p:nvPr/>
          </p:nvSpPr>
          <p:spPr bwMode="auto">
            <a:xfrm rot="-5400000">
              <a:off x="2471" y="3034"/>
              <a:ext cx="1708" cy="29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sr-Latn-CS" sz="2400" b="1">
                  <a:solidFill>
                    <a:schemeClr val="bg1"/>
                  </a:solidFill>
                  <a:cs typeface="Arial" charset="0"/>
                </a:rPr>
                <a:t>manje efikasno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8960</TotalTime>
  <Words>2884</Words>
  <Application>Microsoft Office PowerPoint</Application>
  <PresentationFormat>On-screen Show (4:3)</PresentationFormat>
  <Paragraphs>722</Paragraphs>
  <Slides>97</Slides>
  <Notes>1</Notes>
  <HiddenSlides>1</HiddenSlides>
  <MMClips>2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97</vt:i4>
      </vt:variant>
    </vt:vector>
  </HeadingPairs>
  <TitlesOfParts>
    <vt:vector size="110" baseType="lpstr">
      <vt:lpstr>Arial</vt:lpstr>
      <vt:lpstr>Arial Black</vt:lpstr>
      <vt:lpstr>Calibri</vt:lpstr>
      <vt:lpstr>Monotype Sorts</vt:lpstr>
      <vt:lpstr>Tahoma</vt:lpstr>
      <vt:lpstr>Times New Roman</vt:lpstr>
      <vt:lpstr>Times YU</vt:lpstr>
      <vt:lpstr>Verdana</vt:lpstr>
      <vt:lpstr>Wingdings</vt:lpstr>
      <vt:lpstr>Beam</vt:lpstr>
      <vt:lpstr>Photo Editor Photo</vt:lpstr>
      <vt:lpstr>CorelDRAW 6.0</vt:lpstr>
      <vt:lpstr>ClipArt</vt:lpstr>
      <vt:lpstr>Епилепсија</vt:lpstr>
      <vt:lpstr>Дефиниција</vt:lpstr>
      <vt:lpstr>Епилептични напади су симптом </vt:lpstr>
      <vt:lpstr>Још једна дефиниција</vt:lpstr>
      <vt:lpstr>PowerPoint Presentation</vt:lpstr>
      <vt:lpstr>Мултиаксијални нивои дијагнозе епилепсије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EEG</vt:lpstr>
      <vt:lpstr>ЕЕГ код епилепсије</vt:lpstr>
      <vt:lpstr>PowerPoint Presentation</vt:lpstr>
      <vt:lpstr>Сензитивност интерикталног ЕЕГ-а</vt:lpstr>
      <vt:lpstr>Клиничке карактеристике епилепсије</vt:lpstr>
      <vt:lpstr>PowerPoint Presentation</vt:lpstr>
      <vt:lpstr>Provocirani epileptični napadi</vt:lpstr>
      <vt:lpstr>PowerPoint Presentation</vt:lpstr>
      <vt:lpstr>PowerPoint Presentation</vt:lpstr>
      <vt:lpstr>PowerPoint Presentation</vt:lpstr>
      <vt:lpstr>Класификација епилептичних напада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Основни узроци епилепсије </vt:lpstr>
      <vt:lpstr>Класификација епилепсија ГЕНЕРАЛИЗОВАНЕ ИЛИ ПАРЦИЈАЛНЕ</vt:lpstr>
      <vt:lpstr>Систематична класификација епилепсија према етиологији (Схорвон, 2011) </vt:lpstr>
      <vt:lpstr>Лечење провоцираних епилепсија </vt:lpstr>
      <vt:lpstr>Најчшећи провокациони фактори </vt:lpstr>
      <vt:lpstr>Дијагностичка испитивања</vt:lpstr>
      <vt:lpstr>PowerPoint Presentation</vt:lpstr>
      <vt:lpstr>PowerPoint Presentation</vt:lpstr>
      <vt:lpstr>Шта је епилепсија и како се лечи?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Патогенеза епилпсије</vt:lpstr>
      <vt:lpstr>PowerPoint Presentation</vt:lpstr>
      <vt:lpstr>Механизам АЕТ</vt:lpstr>
      <vt:lpstr>Карбамазепин: нова генерација </vt:lpstr>
      <vt:lpstr>Механизам дејства карбамазепина </vt:lpstr>
      <vt:lpstr>Карбамазепин</vt:lpstr>
      <vt:lpstr>Valproat indikacije</vt:lpstr>
      <vt:lpstr>Valproat za lečenje IGE </vt:lpstr>
      <vt:lpstr>Terapijska šema</vt:lpstr>
      <vt:lpstr>опрез</vt:lpstr>
      <vt:lpstr>Lamotrigin: jedini od 4 zvezde koji živi </vt:lpstr>
      <vt:lpstr>Механизам дејства ламотригина </vt:lpstr>
      <vt:lpstr>Индикација</vt:lpstr>
      <vt:lpstr>ламотригина</vt:lpstr>
      <vt:lpstr>Terapijska šema</vt:lpstr>
      <vt:lpstr>опрез</vt:lpstr>
      <vt:lpstr> Топирамат индикација</vt:lpstr>
      <vt:lpstr>опрез</vt:lpstr>
      <vt:lpstr>PowerPoint Presentation</vt:lpstr>
      <vt:lpstr>Teеапијска шема  Топирамата</vt:lpstr>
      <vt:lpstr>oпрез</vt:lpstr>
      <vt:lpstr>Леветирацетам</vt:lpstr>
      <vt:lpstr> индикација</vt:lpstr>
      <vt:lpstr>PowerPoint Presentation</vt:lpstr>
      <vt:lpstr>Terapijska šema  Levetiracetama</vt:lpstr>
      <vt:lpstr>oпрез</vt:lpstr>
      <vt:lpstr>PowerPoint Presentation</vt:lpstr>
      <vt:lpstr>PowerPoint Presentation</vt:lpstr>
      <vt:lpstr>Избор АЕТ</vt:lpstr>
      <vt:lpstr>PowerPoint Presentation</vt:lpstr>
      <vt:lpstr>Principi lečenja idiopatskih geheralizovanih epilepsija (IGE)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Епилепсија код жена</vt:lpstr>
      <vt:lpstr>трудноћа</vt:lpstr>
      <vt:lpstr>Eпилептични статус</vt:lpstr>
      <vt:lpstr>класификација</vt:lpstr>
      <vt:lpstr>Физиолошке промене у току статуса</vt:lpstr>
      <vt:lpstr>PowerPoint Presentation</vt:lpstr>
      <vt:lpstr>Status epilepticus   ≤ 5 minuta </vt:lpstr>
      <vt:lpstr>Циљ терапије прекинути статус унутар 20-30 минута</vt:lpstr>
      <vt:lpstr>ТЕРАПИЈА   ЕПИ   СТАТУСА</vt:lpstr>
      <vt:lpstr>Очување виталних функција и опште мере</vt:lpstr>
      <vt:lpstr>PowerPoint Presentation</vt:lpstr>
      <vt:lpstr>Лечење епилептичког статуса у зависности од стадијума еволуције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Epilepsija</dc:title>
  <dc:creator>aristic</dc:creator>
  <cp:lastModifiedBy>info</cp:lastModifiedBy>
  <cp:revision>156</cp:revision>
  <dcterms:created xsi:type="dcterms:W3CDTF">2004-04-17T06:39:10Z</dcterms:created>
  <dcterms:modified xsi:type="dcterms:W3CDTF">2020-11-26T23:11:37Z</dcterms:modified>
</cp:coreProperties>
</file>