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2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4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4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2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6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6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3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6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F29AA-2349-4069-A350-65EB67529951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A0D86-8FB7-4554-9EE2-291E9D7B5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4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Неуролошки</a:t>
            </a:r>
            <a:r>
              <a:rPr lang="en-US" dirty="0"/>
              <a:t> </a:t>
            </a:r>
            <a:r>
              <a:rPr lang="en-US" dirty="0" err="1"/>
              <a:t>преглед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епилепсијом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Снежана Лазаревић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41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Оријентација пацијента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Оријентација према сопственој (аутопсихичка) </a:t>
            </a:r>
          </a:p>
          <a:p>
            <a:r>
              <a:rPr lang="ru-RU" dirty="0" smtClean="0"/>
              <a:t>и туђој личности (алопсихичка)</a:t>
            </a:r>
          </a:p>
          <a:p>
            <a:pPr lvl="1"/>
            <a:r>
              <a:rPr lang="ru-RU" dirty="0" smtClean="0"/>
              <a:t>Које је Ваше име и презиме? Ваш датум рођења је?</a:t>
            </a:r>
          </a:p>
          <a:p>
            <a:pPr lvl="1"/>
            <a:r>
              <a:rPr lang="ru-RU" dirty="0" smtClean="0"/>
              <a:t>Место вашег рођења је? Занимање? Старост? Ко су људи у Вашем окружењу? Са ким живите?</a:t>
            </a:r>
          </a:p>
          <a:p>
            <a:r>
              <a:rPr lang="ru-RU" dirty="0" smtClean="0"/>
              <a:t>Оријентација у простору:</a:t>
            </a:r>
          </a:p>
          <a:p>
            <a:pPr lvl="1"/>
            <a:r>
              <a:rPr lang="ru-RU" dirty="0" smtClean="0"/>
              <a:t>Реците ми место на коjем месту се налазимо сада (име болнице/амбуланте, спрат, град);</a:t>
            </a:r>
          </a:p>
          <a:p>
            <a:r>
              <a:rPr lang="ru-RU" dirty="0" smtClean="0"/>
              <a:t>Оријентација у времену:</a:t>
            </a:r>
          </a:p>
          <a:p>
            <a:pPr lvl="1"/>
            <a:r>
              <a:rPr lang="ru-RU" dirty="0" smtClean="0"/>
              <a:t>Годину, годишње доба, дан у недељи и приближно време.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0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Амнезија за догађај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Ретроградна</a:t>
            </a:r>
          </a:p>
          <a:p>
            <a:r>
              <a:rPr lang="sr-Cyrl-RS" dirty="0" smtClean="0"/>
              <a:t>Антероградна</a:t>
            </a:r>
          </a:p>
          <a:p>
            <a:r>
              <a:rPr lang="sr-Cyrl-RS" dirty="0" smtClean="0"/>
              <a:t>Подаци о карактеристикама епилептичког напада се добијају од очевидаца </a:t>
            </a:r>
          </a:p>
          <a:p>
            <a:r>
              <a:rPr lang="sr-Cyrl-RS" dirty="0" smtClean="0"/>
              <a:t>Након епилептичног напада пацијент може бити психомоторно успорен, конфузан, дезоријентисан. Може бити присутна главобоља</a:t>
            </a:r>
          </a:p>
          <a:p>
            <a:r>
              <a:rPr lang="sr-Cyrl-RS" dirty="0" smtClean="0"/>
              <a:t>Наведене тегобе су значајне за диференцијалну дијагнозу синкопе у односу на епилептчки напад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8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Садржај епилептичког напада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Било који телесни, психички или неуролошки симптом</a:t>
            </a:r>
          </a:p>
          <a:p>
            <a:r>
              <a:rPr lang="sr-Cyrl-RS" dirty="0" smtClean="0"/>
              <a:t>Код болесника који имају само фоклне нападе, чак и симптоми у виду нагона на мокрење, крчање у трбуху, трњење у табанима, кијање, свраб у носу, бол у грудима, лупање срца и сл. Често збуњују , па се и не помисли на могућност да се ради о епилептичким нападима</a:t>
            </a:r>
          </a:p>
          <a:p>
            <a:r>
              <a:rPr lang="sr-Cyrl-RS" dirty="0" smtClean="0"/>
              <a:t>Како се епилептичко пражњење шири, манифестације напада постају мање разноврсне, обухватају мањи број симптома који су карактеристичнији за епилептички напад</a:t>
            </a:r>
          </a:p>
          <a:p>
            <a:pPr lvl="1"/>
            <a:r>
              <a:rPr lang="sr-Cyrl-RS" dirty="0" smtClean="0"/>
              <a:t>Стереотипни симптоми – помућење свести са укоченим погледом и оралним аутоматизмима код комплексних парцијалних напада</a:t>
            </a:r>
          </a:p>
          <a:p>
            <a:pPr lvl="1"/>
            <a:r>
              <a:rPr lang="sr-Cyrl-RS" dirty="0" smtClean="0"/>
              <a:t>Моторни напади са Џексоновим маршем и слично </a:t>
            </a:r>
          </a:p>
        </p:txBody>
      </p:sp>
    </p:spTree>
    <p:extLst>
      <p:ext uri="{BB962C8B-B14F-4D97-AF65-F5344CB8AC3E}">
        <p14:creationId xmlns:p14="http://schemas.microsoft.com/office/powerpoint/2010/main" val="3870565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Садржај епилептичког напада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На крају се пражњење шири на већи део обе хемисфере што условљава појаву препознатљивог генерализованог тоничко-клоничног напада</a:t>
            </a:r>
          </a:p>
          <a:p>
            <a:r>
              <a:rPr lang="sr-Cyrl-RS" dirty="0" smtClean="0"/>
              <a:t>Пратећи симптоми </a:t>
            </a:r>
          </a:p>
          <a:p>
            <a:pPr lvl="1"/>
            <a:r>
              <a:rPr lang="sr-Cyrl-RS" dirty="0" smtClean="0"/>
              <a:t>јак угриз језика</a:t>
            </a:r>
          </a:p>
          <a:p>
            <a:pPr lvl="1"/>
            <a:r>
              <a:rPr lang="sr-Cyrl-RS" dirty="0" smtClean="0"/>
              <a:t>пражњење мокраћне бешике</a:t>
            </a:r>
          </a:p>
          <a:p>
            <a:pPr lvl="1"/>
            <a:r>
              <a:rPr lang="sr-Cyrl-RS" dirty="0" smtClean="0"/>
              <a:t>Цијаноза</a:t>
            </a:r>
          </a:p>
          <a:p>
            <a:pPr lvl="1"/>
            <a:r>
              <a:rPr lang="sr-Cyrl-RS" dirty="0" smtClean="0"/>
              <a:t>преломи костију</a:t>
            </a:r>
          </a:p>
          <a:p>
            <a:pPr lvl="1"/>
            <a:r>
              <a:rPr lang="sr-Cyrl-RS" dirty="0" smtClean="0"/>
              <a:t>тежа нагњечења ткива</a:t>
            </a:r>
          </a:p>
          <a:p>
            <a:pPr lvl="1"/>
            <a:r>
              <a:rPr lang="sr-Cyrl-RS" dirty="0" smtClean="0"/>
              <a:t>задесне опекотине</a:t>
            </a:r>
          </a:p>
          <a:p>
            <a:r>
              <a:rPr lang="sr-Cyrl-RS" dirty="0"/>
              <a:t>п</a:t>
            </a:r>
            <a:r>
              <a:rPr lang="sr-Cyrl-RS" dirty="0" smtClean="0"/>
              <a:t>о правилу се јављају у склопу епилептичког напада а много ређе код других пароксизмалних губитака свести</a:t>
            </a:r>
          </a:p>
          <a:p>
            <a:r>
              <a:rPr lang="sr-Cyrl-RS" dirty="0" smtClean="0"/>
              <a:t>Уколико се овакви епилептичи напади дешавају током спавања, мала је вероватноћа да се ради о другом сем о епилептичном нападу</a:t>
            </a:r>
          </a:p>
        </p:txBody>
      </p:sp>
    </p:spTree>
    <p:extLst>
      <p:ext uri="{BB962C8B-B14F-4D97-AF65-F5344CB8AC3E}">
        <p14:creationId xmlns:p14="http://schemas.microsoft.com/office/powerpoint/2010/main" val="1767331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Добро узета анамнеза и детаљан клинички преглед неопходни су за постављање дијагнозе </a:t>
            </a:r>
          </a:p>
          <a:p>
            <a:r>
              <a:rPr lang="ru-RU" dirty="0" smtClean="0"/>
              <a:t>Важно је задобити поверење болесника; </a:t>
            </a:r>
          </a:p>
          <a:p>
            <a:r>
              <a:rPr lang="ru-RU" dirty="0" smtClean="0"/>
              <a:t>Подаци добијени од болесника представљају лекарску тајну и према закону о здравственој заштити морају да буду максимално заштићени </a:t>
            </a:r>
          </a:p>
          <a:p>
            <a:r>
              <a:rPr lang="ru-RU" dirty="0" smtClean="0"/>
              <a:t>Аутоанамнеза;</a:t>
            </a:r>
          </a:p>
          <a:p>
            <a:r>
              <a:rPr lang="ru-RU" dirty="0" smtClean="0"/>
              <a:t>Хетероанамнеза.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690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Генералије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Име и презиме</a:t>
            </a:r>
          </a:p>
          <a:p>
            <a:pPr lvl="1"/>
            <a:r>
              <a:rPr lang="ru-RU" dirty="0" smtClean="0"/>
              <a:t>Пол</a:t>
            </a:r>
          </a:p>
          <a:p>
            <a:pPr lvl="1"/>
            <a:r>
              <a:rPr lang="ru-RU" dirty="0" smtClean="0"/>
              <a:t>Година рођења</a:t>
            </a:r>
          </a:p>
          <a:p>
            <a:pPr lvl="1"/>
            <a:r>
              <a:rPr lang="ru-RU" dirty="0" smtClean="0"/>
              <a:t>Тренутно пребивалиште</a:t>
            </a:r>
          </a:p>
          <a:p>
            <a:pPr lvl="1"/>
            <a:r>
              <a:rPr lang="ru-RU" dirty="0" smtClean="0"/>
              <a:t>Занимање и подаци о претходним радним местима</a:t>
            </a:r>
          </a:p>
          <a:p>
            <a:pPr lvl="1"/>
            <a:r>
              <a:rPr lang="ru-RU" dirty="0" smtClean="0"/>
              <a:t>Брачни статус</a:t>
            </a:r>
          </a:p>
          <a:p>
            <a:pPr lvl="1"/>
            <a:r>
              <a:rPr lang="ru-RU" dirty="0" smtClean="0"/>
              <a:t>„Доминантна рука“- да ли је деснорук или леворук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36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Главне тегобе и садашња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Због чега се болесник јавио лекару, уз коришћење аутентичних речи болесника;</a:t>
            </a:r>
          </a:p>
          <a:p>
            <a:r>
              <a:rPr lang="ru-RU" dirty="0" smtClean="0"/>
              <a:t>Инсистирати на што прецизнијем дефинисању главних сметњи;</a:t>
            </a:r>
            <a:endParaRPr lang="sr-Cyrl-RS" dirty="0" smtClean="0"/>
          </a:p>
          <a:p>
            <a:r>
              <a:rPr lang="ru-RU" dirty="0" smtClean="0"/>
              <a:t>Када су се епилептички напади први пут јавили?</a:t>
            </a:r>
          </a:p>
          <a:p>
            <a:r>
              <a:rPr lang="ru-RU" dirty="0" smtClean="0"/>
              <a:t>Какав је временски образац испољавања епилептичких напада?</a:t>
            </a:r>
          </a:p>
          <a:p>
            <a:r>
              <a:rPr lang="ru-RU" dirty="0" smtClean="0"/>
              <a:t>Да ли се учесталост епилептичких напада смањује или повећава?</a:t>
            </a:r>
          </a:p>
          <a:p>
            <a:r>
              <a:rPr lang="ru-RU" dirty="0" smtClean="0"/>
              <a:t>Какве су карактеристике епилептичких напада?</a:t>
            </a:r>
          </a:p>
          <a:p>
            <a:r>
              <a:rPr lang="ru-RU" dirty="0" smtClean="0"/>
              <a:t>Да ли нешто провоцира појаву епилептичких напада?</a:t>
            </a:r>
          </a:p>
          <a:p>
            <a:r>
              <a:rPr lang="ru-RU" dirty="0" smtClean="0"/>
              <a:t>Да ли је у прошлости било других неуролошких проблема?</a:t>
            </a:r>
          </a:p>
          <a:p>
            <a:r>
              <a:rPr lang="ru-RU" dirty="0" smtClean="0"/>
              <a:t>Да ли је болесник претходно испитиван и лечен и како?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34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Лична анамнеза – </a:t>
            </a:r>
            <a:r>
              <a:rPr lang="ru-RU" dirty="0" smtClean="0"/>
              <a:t>Развој личности и раније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Трудноћа која је претходила рађању болесника</a:t>
            </a:r>
          </a:p>
          <a:p>
            <a:r>
              <a:rPr lang="ru-RU" dirty="0" smtClean="0"/>
              <a:t>сам чин порођаја</a:t>
            </a:r>
          </a:p>
          <a:p>
            <a:r>
              <a:rPr lang="ru-RU" dirty="0" smtClean="0"/>
              <a:t>психомоторни развој</a:t>
            </a:r>
          </a:p>
          <a:p>
            <a:r>
              <a:rPr lang="ru-RU" dirty="0" smtClean="0"/>
              <a:t>редослед трудноће</a:t>
            </a:r>
          </a:p>
          <a:p>
            <a:r>
              <a:rPr lang="ru-RU" dirty="0" smtClean="0"/>
              <a:t>да ли је било спонтаних побачаја</a:t>
            </a:r>
          </a:p>
          <a:p>
            <a:r>
              <a:rPr lang="ru-RU" dirty="0" smtClean="0"/>
              <a:t>да ли је дете одмах заплакало</a:t>
            </a:r>
          </a:p>
          <a:p>
            <a:r>
              <a:rPr lang="ru-RU" dirty="0" smtClean="0"/>
              <a:t>Апгар скор</a:t>
            </a:r>
          </a:p>
          <a:p>
            <a:r>
              <a:rPr lang="ru-RU" dirty="0" smtClean="0"/>
              <a:t>постизање психомоторних миљоказа, говорне способности, контролу сфинктера</a:t>
            </a:r>
          </a:p>
          <a:p>
            <a:r>
              <a:rPr lang="ru-RU" dirty="0" smtClean="0"/>
              <a:t>конвулзивни напади у детињству</a:t>
            </a:r>
          </a:p>
        </p:txBody>
      </p:sp>
    </p:spTree>
    <p:extLst>
      <p:ext uri="{BB962C8B-B14F-4D97-AF65-F5344CB8AC3E}">
        <p14:creationId xmlns:p14="http://schemas.microsoft.com/office/powerpoint/2010/main" val="2268397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 анамнеза – Развој личности и раније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Период социјализације детета</a:t>
            </a:r>
          </a:p>
          <a:p>
            <a:pPr lvl="1"/>
            <a:r>
              <a:rPr lang="ru-RU" dirty="0" smtClean="0"/>
              <a:t>Школовање</a:t>
            </a:r>
          </a:p>
          <a:p>
            <a:pPr lvl="1"/>
            <a:r>
              <a:rPr lang="ru-RU" dirty="0" smtClean="0"/>
              <a:t>успех у школи</a:t>
            </a:r>
          </a:p>
          <a:p>
            <a:pPr lvl="1"/>
            <a:r>
              <a:rPr lang="ru-RU" dirty="0" smtClean="0"/>
              <a:t>дужина школовања</a:t>
            </a:r>
          </a:p>
          <a:p>
            <a:pPr lvl="1"/>
            <a:r>
              <a:rPr lang="ru-RU" dirty="0" smtClean="0"/>
              <a:t>злоупотреба супстанци</a:t>
            </a:r>
          </a:p>
          <a:p>
            <a:pPr lvl="1"/>
            <a:r>
              <a:rPr lang="ru-RU" dirty="0" smtClean="0"/>
              <a:t>бављење физичком активношћу</a:t>
            </a:r>
          </a:p>
          <a:p>
            <a:r>
              <a:rPr lang="ru-RU" dirty="0" smtClean="0"/>
              <a:t>Радна биографија испитаника</a:t>
            </a:r>
          </a:p>
          <a:p>
            <a:r>
              <a:rPr lang="ru-RU" dirty="0" smtClean="0"/>
              <a:t>Особе женског пола (меснтруације)</a:t>
            </a:r>
          </a:p>
          <a:p>
            <a:r>
              <a:rPr lang="ru-RU" dirty="0" smtClean="0"/>
              <a:t>Психосексуално сазревање</a:t>
            </a:r>
          </a:p>
          <a:p>
            <a:r>
              <a:rPr lang="ru-RU" dirty="0" smtClean="0"/>
              <a:t>Брачни статус и слагање са супружником</a:t>
            </a:r>
          </a:p>
        </p:txBody>
      </p:sp>
    </p:spTree>
    <p:extLst>
      <p:ext uri="{BB962C8B-B14F-4D97-AF65-F5344CB8AC3E}">
        <p14:creationId xmlns:p14="http://schemas.microsoft.com/office/powerpoint/2010/main" val="409353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 анамнеза – Развој личности и раније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Навике </a:t>
            </a:r>
          </a:p>
          <a:p>
            <a:pPr lvl="1"/>
            <a:r>
              <a:rPr lang="sr-Cyrl-RS" dirty="0" smtClean="0"/>
              <a:t>Алкохол, лекови, пушење, спортови</a:t>
            </a:r>
          </a:p>
          <a:p>
            <a:r>
              <a:rPr lang="sr-Cyrl-RS" dirty="0" smtClean="0"/>
              <a:t>Претходне хоспитализације и операције</a:t>
            </a:r>
          </a:p>
          <a:p>
            <a:r>
              <a:rPr lang="sr-Cyrl-RS" dirty="0" smtClean="0"/>
              <a:t>Повреде  главе у прошлости</a:t>
            </a:r>
          </a:p>
          <a:p>
            <a:r>
              <a:rPr lang="sr-Cyrl-RS" dirty="0" smtClean="0"/>
              <a:t>Крвни притисак, болести срца</a:t>
            </a:r>
          </a:p>
          <a:p>
            <a:r>
              <a:rPr lang="sr-Cyrl-RS" dirty="0" smtClean="0"/>
              <a:t>Кретање гликемије и шећерној болести</a:t>
            </a:r>
          </a:p>
          <a:p>
            <a:r>
              <a:rPr lang="sr-Cyrl-RS" dirty="0" smtClean="0"/>
              <a:t>Постојање неоплазми</a:t>
            </a:r>
          </a:p>
          <a:p>
            <a:r>
              <a:rPr lang="sr-Cyrl-RS" dirty="0" smtClean="0"/>
              <a:t>Поремећаји јетре и бубрега</a:t>
            </a:r>
          </a:p>
          <a:p>
            <a:r>
              <a:rPr lang="sr-Cyrl-RS" dirty="0" smtClean="0"/>
              <a:t>Постојање системских болести</a:t>
            </a:r>
          </a:p>
          <a:p>
            <a:r>
              <a:rPr lang="sr-Cyrl-RS" dirty="0" smtClean="0"/>
              <a:t>Алергијске реакције</a:t>
            </a:r>
          </a:p>
          <a:p>
            <a:r>
              <a:rPr lang="sr-Cyrl-RS" dirty="0" smtClean="0"/>
              <a:t>Лекови које тренутно узима</a:t>
            </a:r>
          </a:p>
        </p:txBody>
      </p:sp>
    </p:spTree>
    <p:extLst>
      <p:ext uri="{BB962C8B-B14F-4D97-AF65-F5344CB8AC3E}">
        <p14:creationId xmlns:p14="http://schemas.microsoft.com/office/powerpoint/2010/main" val="1865965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Породична 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 ли у породици било сличних симптома и знакова?</a:t>
            </a:r>
          </a:p>
          <a:p>
            <a:r>
              <a:rPr lang="ru-RU" dirty="0" smtClean="0"/>
              <a:t>Пацијенти често нерадо дају такве податке</a:t>
            </a:r>
          </a:p>
          <a:p>
            <a:r>
              <a:rPr lang="ru-RU" dirty="0"/>
              <a:t>У</a:t>
            </a:r>
            <a:r>
              <a:rPr lang="ru-RU" dirty="0" smtClean="0"/>
              <a:t>зети податке о старости и здравственом стању сродника првог степена, али и чланова шире породице</a:t>
            </a:r>
          </a:p>
          <a:p>
            <a:r>
              <a:rPr lang="ru-RU" dirty="0" smtClean="0"/>
              <a:t>Узрок смрти блиског члана породице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2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Социоепидемиолошка 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Услови живота и на радном месту</a:t>
            </a:r>
          </a:p>
          <a:p>
            <a:r>
              <a:rPr lang="ru-RU" dirty="0" smtClean="0"/>
              <a:t>Материјалне могућности болесника</a:t>
            </a:r>
          </a:p>
          <a:p>
            <a:r>
              <a:rPr lang="ru-RU" dirty="0" smtClean="0"/>
              <a:t>Мотивисаност да обавња досадашње професионалне, социјалне и породичне улоге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8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671</Words>
  <Application>Microsoft Office PowerPoint</Application>
  <PresentationFormat>Widescreen</PresentationFormat>
  <Paragraphs>100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Неуролошки преглед болесника са епилепсијом</vt:lpstr>
      <vt:lpstr>Анамнеза </vt:lpstr>
      <vt:lpstr>Генералије</vt:lpstr>
      <vt:lpstr>Главне тегобе и садашња болест</vt:lpstr>
      <vt:lpstr>Лична анамнеза – Развој личности и раније болести</vt:lpstr>
      <vt:lpstr>Лична анамнеза – Развој личности и раније болести</vt:lpstr>
      <vt:lpstr>Лична анамнеза – Развој личности и раније болести</vt:lpstr>
      <vt:lpstr>Породична анамнеза</vt:lpstr>
      <vt:lpstr>Социоепидемиолошка анамнеза</vt:lpstr>
      <vt:lpstr>Оријентација пацијента</vt:lpstr>
      <vt:lpstr>Амнезија за догађај</vt:lpstr>
      <vt:lpstr>Садржај епилептичког напада</vt:lpstr>
      <vt:lpstr>Садржај епилептичког напада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Преглед пацијната оболелих од епилепсије</dc:title>
  <dc:creator>User</dc:creator>
  <cp:lastModifiedBy>User</cp:lastModifiedBy>
  <cp:revision>11</cp:revision>
  <dcterms:created xsi:type="dcterms:W3CDTF">2020-09-17T22:43:02Z</dcterms:created>
  <dcterms:modified xsi:type="dcterms:W3CDTF">2020-09-20T09:55:13Z</dcterms:modified>
</cp:coreProperties>
</file>